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340" r:id="rId10"/>
    <p:sldId id="2042" r:id="rId11"/>
    <p:sldId id="335" r:id="rId12"/>
    <p:sldId id="2026" r:id="rId13"/>
    <p:sldId id="20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094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D"/>
    <a:srgbClr val="F3F3F3"/>
    <a:srgbClr val="D9D9D8"/>
    <a:srgbClr val="B4B4B5"/>
    <a:srgbClr val="FEFCFB"/>
    <a:srgbClr val="39A9B5"/>
    <a:srgbClr val="3E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/>
    <p:restoredTop sz="95455"/>
  </p:normalViewPr>
  <p:slideViewPr>
    <p:cSldViewPr snapToGrid="0" snapToObjects="1" showGuides="1">
      <p:cViewPr varScale="1">
        <p:scale>
          <a:sx n="107" d="100"/>
          <a:sy n="107" d="100"/>
        </p:scale>
        <p:origin x="1168" y="160"/>
      </p:cViewPr>
      <p:guideLst>
        <p:guide orient="horz" pos="2160"/>
        <p:guide pos="7242"/>
        <p:guide pos="3840"/>
        <p:guide orient="horz" pos="346"/>
        <p:guide orient="horz" pos="3952"/>
        <p:guide pos="5541"/>
        <p:guide pos="438"/>
        <p:guide orient="horz" pos="1094"/>
        <p:guide pos="2139"/>
        <p:guide pos="1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2"/>
                </a:solidFill>
              </a:rPr>
              <a:t>Average Participant Valuations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7B-D146-95B2-10CF399622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1D-2E4A-9FAF-B7CF5704AC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1D-2E4A-9FAF-B7CF5704AC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1D-2E4A-9FAF-B7CF5704AC5E}"/>
              </c:ext>
            </c:extLst>
          </c:dPt>
          <c:cat>
            <c:strRef>
              <c:f>Sheet1!$A$2:$A$5</c:f>
              <c:strCache>
                <c:ptCount val="4"/>
                <c:pt idx="0">
                  <c:v>Importance</c:v>
                </c:pt>
                <c:pt idx="1">
                  <c:v>Effective</c:v>
                </c:pt>
                <c:pt idx="2">
                  <c:v>Replicable</c:v>
                </c:pt>
                <c:pt idx="3">
                  <c:v>Scale Up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7.7140000000000004</c:v>
                </c:pt>
                <c:pt idx="2">
                  <c:v>6.6429999999999998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B-D146-95B2-10CF3996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910863"/>
        <c:axId val="178008991"/>
      </c:barChart>
      <c:catAx>
        <c:axId val="5599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8991"/>
        <c:crosses val="autoZero"/>
        <c:auto val="1"/>
        <c:lblAlgn val="ctr"/>
        <c:lblOffset val="100"/>
        <c:noMultiLvlLbl val="0"/>
      </c:catAx>
      <c:valAx>
        <c:axId val="178008991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1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hula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hula" panose="02000000000000000000" pitchFamily="2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hula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hula" panose="02000000000000000000" pitchFamily="2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hul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hul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hul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hul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hul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Khula" panose="02000000000000000000" pitchFamily="2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Khula" panose="02000000000000000000" pitchFamily="2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9785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1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60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2B21ECF-A424-1141-9F67-FB81B1D45A5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63232" y="808213"/>
            <a:ext cx="4332416" cy="5277796"/>
          </a:xfrm>
          <a:prstGeom prst="ellipse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Khula" panose="02000000000000000000" pitchFamily="2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67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6571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26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24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Khula" panose="02000000000000000000" pitchFamily="2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Khula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Khula" panose="02000000000000000000" pitchFamily="2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69" r:id="rId4"/>
    <p:sldLayoutId id="2147483661" r:id="rId5"/>
    <p:sldLayoutId id="2147483672" r:id="rId6"/>
    <p:sldLayoutId id="2147483675" r:id="rId7"/>
    <p:sldLayoutId id="2147483671" r:id="rId8"/>
    <p:sldLayoutId id="2147483662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Khula" panose="02000000000000000000" pitchFamily="2" charset="0"/>
          <a:ea typeface="+mj-ea"/>
          <a:cs typeface="Khul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Khula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Khul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Khul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hul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hul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6/692610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695325" y="1794956"/>
            <a:ext cx="10801350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Water Under Climate Change: From Sustainable Management to Resilient Stewardship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695326" y="4179830"/>
            <a:ext cx="1080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Khula" panose="02000000000000000000" pitchFamily="2" charset="0"/>
                <a:ea typeface="Lato Light" panose="020F0502020204030203" pitchFamily="34" charset="0"/>
                <a:cs typeface="Khula" panose="02000000000000000000" pitchFamily="2" charset="0"/>
              </a:rPr>
              <a:t>Mary Sluder</a:t>
            </a:r>
          </a:p>
          <a:p>
            <a:pPr algn="ctr"/>
            <a:r>
              <a:rPr lang="es-ES_tradnl" sz="2800" dirty="0">
                <a:latin typeface="Khula" panose="02000000000000000000" pitchFamily="2" charset="0"/>
                <a:ea typeface="Lato Light" panose="020F0502020204030203" pitchFamily="34" charset="0"/>
                <a:cs typeface="Khula" panose="02000000000000000000" pitchFamily="2" charset="0"/>
              </a:rPr>
              <a:t>Indiana </a:t>
            </a:r>
            <a:r>
              <a:rPr lang="en-US" sz="2800" dirty="0">
                <a:latin typeface="Khula" panose="02000000000000000000" pitchFamily="2" charset="0"/>
                <a:ea typeface="Lato Light" panose="020F0502020204030203" pitchFamily="34" charset="0"/>
                <a:cs typeface="Khula" panose="02000000000000000000" pitchFamily="2" charset="0"/>
              </a:rPr>
              <a:t>University</a:t>
            </a:r>
          </a:p>
          <a:p>
            <a:pPr algn="ctr"/>
            <a:endParaRPr lang="es-ES_tradnl" sz="2800" dirty="0">
              <a:latin typeface="Khula" panose="02000000000000000000" pitchFamily="2" charset="0"/>
              <a:ea typeface="Lato Light" panose="020F0502020204030203" pitchFamily="34" charset="0"/>
              <a:cs typeface="Khul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A624C86-2B87-0044-B041-26AB2854986D}"/>
              </a:ext>
            </a:extLst>
          </p:cNvPr>
          <p:cNvSpPr>
            <a:spLocks/>
          </p:cNvSpPr>
          <p:nvPr/>
        </p:nvSpPr>
        <p:spPr bwMode="auto">
          <a:xfrm>
            <a:off x="695325" y="518498"/>
            <a:ext cx="108013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Khula" panose="02000000000000000000" pitchFamily="2" charset="0"/>
                <a:ea typeface="Roboto" charset="0"/>
                <a:cs typeface="Khula" panose="02000000000000000000" pitchFamily="2" charset="0"/>
                <a:sym typeface="Bebas Neue" charset="0"/>
              </a:rPr>
              <a:t>Additional Insights: Participants and Events</a:t>
            </a:r>
            <a:endParaRPr lang="en-US" sz="4400" b="1" dirty="0">
              <a:solidFill>
                <a:schemeClr val="accent2"/>
              </a:solidFill>
              <a:latin typeface="Khula" panose="02000000000000000000" pitchFamily="2" charset="0"/>
              <a:ea typeface="Roboto" charset="0"/>
              <a:cs typeface="Khula" panose="02000000000000000000" pitchFamily="2" charset="0"/>
              <a:sym typeface="Bebas Neue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939757" y="1853450"/>
            <a:ext cx="2947494" cy="2922211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79997" y="3311670"/>
            <a:ext cx="2467013" cy="770706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900" dirty="0">
                <a:solidFill>
                  <a:schemeClr val="bg1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Sustainability is a balance</a:t>
            </a: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3078359" y="3995528"/>
            <a:ext cx="2170066" cy="2157422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739FDC1-620E-594E-B4D1-554C7BB6CF34}"/>
              </a:ext>
            </a:extLst>
          </p:cNvPr>
          <p:cNvSpPr txBox="1">
            <a:spLocks/>
          </p:cNvSpPr>
          <p:nvPr/>
        </p:nvSpPr>
        <p:spPr>
          <a:xfrm>
            <a:off x="3231503" y="4998276"/>
            <a:ext cx="1857331" cy="66349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Stewardship is equitable</a:t>
            </a: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4964608" y="2567106"/>
            <a:ext cx="2947494" cy="2936956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FF2805F-E3EE-594C-862A-EC91EB81AE9E}"/>
              </a:ext>
            </a:extLst>
          </p:cNvPr>
          <p:cNvSpPr txBox="1">
            <a:spLocks/>
          </p:cNvSpPr>
          <p:nvPr/>
        </p:nvSpPr>
        <p:spPr>
          <a:xfrm>
            <a:off x="5194917" y="3889280"/>
            <a:ext cx="2467013" cy="1094449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50" dirty="0">
                <a:solidFill>
                  <a:schemeClr val="bg1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Sustainability is inherent to  stewardship</a:t>
            </a: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7721920" y="3603965"/>
            <a:ext cx="2184812" cy="2157422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accent4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3C58DEA-14FB-CB47-AF65-8918FFCED4F1}"/>
              </a:ext>
            </a:extLst>
          </p:cNvPr>
          <p:cNvSpPr txBox="1">
            <a:spLocks/>
          </p:cNvSpPr>
          <p:nvPr/>
        </p:nvSpPr>
        <p:spPr>
          <a:xfrm>
            <a:off x="7896871" y="4513084"/>
            <a:ext cx="1838241" cy="958962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Stewardship includes stakeholders</a:t>
            </a: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9074860" y="1986947"/>
            <a:ext cx="2184812" cy="2157422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accent5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594A529-B273-6E44-9957-C88E51543383}"/>
              </a:ext>
            </a:extLst>
          </p:cNvPr>
          <p:cNvSpPr txBox="1">
            <a:spLocks/>
          </p:cNvSpPr>
          <p:nvPr/>
        </p:nvSpPr>
        <p:spPr>
          <a:xfrm>
            <a:off x="9338596" y="2868942"/>
            <a:ext cx="1657339" cy="986086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50" dirty="0">
                <a:solidFill>
                  <a:schemeClr val="bg1"/>
                </a:solidFill>
                <a:latin typeface="Khula" panose="02000000000000000000" pitchFamily="2" charset="0"/>
                <a:ea typeface="Lato" panose="020F0502020204030203" pitchFamily="34" charset="0"/>
                <a:cs typeface="Khula" panose="02000000000000000000" pitchFamily="2" charset="0"/>
              </a:rPr>
              <a:t>Resiliency to climate impacts is crucial</a:t>
            </a:r>
          </a:p>
        </p:txBody>
      </p:sp>
      <p:pic>
        <p:nvPicPr>
          <p:cNvPr id="3" name="Graphic 2" descr="Anger Symbol outline">
            <a:extLst>
              <a:ext uri="{FF2B5EF4-FFF2-40B4-BE49-F238E27FC236}">
                <a16:creationId xmlns:a16="http://schemas.microsoft.com/office/drawing/2014/main" id="{DA0A1B4D-B70B-9D41-A7DC-CCD8B56B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250" y="4225476"/>
            <a:ext cx="914400" cy="914400"/>
          </a:xfrm>
          <a:prstGeom prst="rect">
            <a:avLst/>
          </a:prstGeom>
        </p:spPr>
      </p:pic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DEC0D98A-D169-AD42-9150-40142277F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6303" y="2282034"/>
            <a:ext cx="914400" cy="914400"/>
          </a:xfrm>
          <a:prstGeom prst="rect">
            <a:avLst/>
          </a:prstGeom>
        </p:spPr>
      </p:pic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3DD32180-AB45-0E4D-BAA6-DFAC8A291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984" y="3822049"/>
            <a:ext cx="803388" cy="803388"/>
          </a:xfrm>
          <a:prstGeom prst="rect">
            <a:avLst/>
          </a:prstGeom>
        </p:spPr>
      </p:pic>
      <p:pic>
        <p:nvPicPr>
          <p:cNvPr id="11" name="Graphic 10" descr="Watering pot outline">
            <a:extLst>
              <a:ext uri="{FF2B5EF4-FFF2-40B4-BE49-F238E27FC236}">
                <a16:creationId xmlns:a16="http://schemas.microsoft.com/office/drawing/2014/main" id="{F9CFD634-F2F6-1740-87D9-C16E573E3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5146" y="2917136"/>
            <a:ext cx="1023728" cy="1023728"/>
          </a:xfrm>
          <a:prstGeom prst="rect">
            <a:avLst/>
          </a:prstGeom>
        </p:spPr>
      </p:pic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2B9F9052-2F71-F442-A555-154BE9F2A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0809" y="2230792"/>
            <a:ext cx="717684" cy="7176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BBD649-BCF1-A84D-9E42-32BABC897784}"/>
              </a:ext>
            </a:extLst>
          </p:cNvPr>
          <p:cNvSpPr txBox="1"/>
          <p:nvPr/>
        </p:nvSpPr>
        <p:spPr>
          <a:xfrm>
            <a:off x="10854046" y="6488668"/>
            <a:ext cx="13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(AWS, 2021) </a:t>
            </a:r>
          </a:p>
        </p:txBody>
      </p:sp>
    </p:spTree>
    <p:extLst>
      <p:ext uri="{BB962C8B-B14F-4D97-AF65-F5344CB8AC3E}">
        <p14:creationId xmlns:p14="http://schemas.microsoft.com/office/powerpoint/2010/main" val="75123892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Straight Connector 342"/>
          <p:cNvCxnSpPr/>
          <p:nvPr/>
        </p:nvCxnSpPr>
        <p:spPr>
          <a:xfrm>
            <a:off x="2885736" y="4421461"/>
            <a:ext cx="290516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3984893" y="5502744"/>
            <a:ext cx="290516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2813997" y="2286879"/>
            <a:ext cx="290516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5508" y="3311200"/>
            <a:ext cx="290516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6"/>
          <p:cNvSpPr>
            <a:spLocks/>
          </p:cNvSpPr>
          <p:nvPr/>
        </p:nvSpPr>
        <p:spPr bwMode="auto">
          <a:xfrm>
            <a:off x="6890670" y="3164500"/>
            <a:ext cx="290437" cy="291231"/>
          </a:xfrm>
          <a:custGeom>
            <a:avLst/>
            <a:gdLst>
              <a:gd name="T0" fmla="*/ 209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09 w 418"/>
              <a:gd name="T9" fmla="*/ 418 h 418"/>
              <a:gd name="T10" fmla="*/ 418 w 418"/>
              <a:gd name="T11" fmla="*/ 209 h 418"/>
              <a:gd name="T12" fmla="*/ 209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09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204" name="Freeform 8"/>
          <p:cNvSpPr>
            <a:spLocks/>
          </p:cNvSpPr>
          <p:nvPr/>
        </p:nvSpPr>
        <p:spPr bwMode="auto">
          <a:xfrm>
            <a:off x="5719158" y="2135897"/>
            <a:ext cx="290437" cy="292024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10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10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1"/>
                  <a:pt x="0" y="210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10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0" name="Freeform 124"/>
          <p:cNvSpPr>
            <a:spLocks/>
          </p:cNvSpPr>
          <p:nvPr/>
        </p:nvSpPr>
        <p:spPr bwMode="auto">
          <a:xfrm>
            <a:off x="6890055" y="5352124"/>
            <a:ext cx="290437" cy="291231"/>
          </a:xfrm>
          <a:custGeom>
            <a:avLst/>
            <a:gdLst>
              <a:gd name="T0" fmla="*/ 210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10 w 418"/>
              <a:gd name="T9" fmla="*/ 418 h 418"/>
              <a:gd name="T10" fmla="*/ 418 w 418"/>
              <a:gd name="T11" fmla="*/ 209 h 418"/>
              <a:gd name="T12" fmla="*/ 210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10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10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4" name="Freeform 128"/>
          <p:cNvSpPr>
            <a:spLocks/>
          </p:cNvSpPr>
          <p:nvPr/>
        </p:nvSpPr>
        <p:spPr bwMode="auto">
          <a:xfrm>
            <a:off x="5790898" y="4276258"/>
            <a:ext cx="290437" cy="291231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09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09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0"/>
                  <a:pt x="0" y="209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5" name="Freeform 129"/>
          <p:cNvSpPr>
            <a:spLocks/>
          </p:cNvSpPr>
          <p:nvPr/>
        </p:nvSpPr>
        <p:spPr bwMode="auto">
          <a:xfrm>
            <a:off x="2979180" y="4849309"/>
            <a:ext cx="1359823" cy="1347473"/>
          </a:xfrm>
          <a:custGeom>
            <a:avLst/>
            <a:gdLst>
              <a:gd name="T0" fmla="*/ 1143 w 2263"/>
              <a:gd name="T1" fmla="*/ 0 h 2239"/>
              <a:gd name="T2" fmla="*/ 973 w 2263"/>
              <a:gd name="T3" fmla="*/ 71 h 2239"/>
              <a:gd name="T4" fmla="*/ 94 w 2263"/>
              <a:gd name="T5" fmla="*/ 950 h 2239"/>
              <a:gd name="T6" fmla="*/ 94 w 2263"/>
              <a:gd name="T7" fmla="*/ 1290 h 2239"/>
              <a:gd name="T8" fmla="*/ 973 w 2263"/>
              <a:gd name="T9" fmla="*/ 2169 h 2239"/>
              <a:gd name="T10" fmla="*/ 1143 w 2263"/>
              <a:gd name="T11" fmla="*/ 2239 h 2239"/>
              <a:gd name="T12" fmla="*/ 1313 w 2263"/>
              <a:gd name="T13" fmla="*/ 2169 h 2239"/>
              <a:gd name="T14" fmla="*/ 2192 w 2263"/>
              <a:gd name="T15" fmla="*/ 1290 h 2239"/>
              <a:gd name="T16" fmla="*/ 2262 w 2263"/>
              <a:gd name="T17" fmla="*/ 1116 h 2239"/>
              <a:gd name="T18" fmla="*/ 2022 w 2263"/>
              <a:gd name="T19" fmla="*/ 1116 h 2239"/>
              <a:gd name="T20" fmla="*/ 1996 w 2263"/>
              <a:gd name="T21" fmla="*/ 1089 h 2239"/>
              <a:gd name="T22" fmla="*/ 2022 w 2263"/>
              <a:gd name="T23" fmla="*/ 1063 h 2239"/>
              <a:gd name="T24" fmla="*/ 2255 w 2263"/>
              <a:gd name="T25" fmla="*/ 1063 h 2239"/>
              <a:gd name="T26" fmla="*/ 2192 w 2263"/>
              <a:gd name="T27" fmla="*/ 950 h 2239"/>
              <a:gd name="T28" fmla="*/ 1313 w 2263"/>
              <a:gd name="T29" fmla="*/ 71 h 2239"/>
              <a:gd name="T30" fmla="*/ 1143 w 2263"/>
              <a:gd name="T3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63" h="2239">
                <a:moveTo>
                  <a:pt x="1143" y="0"/>
                </a:moveTo>
                <a:cubicBezTo>
                  <a:pt x="1081" y="0"/>
                  <a:pt x="1020" y="24"/>
                  <a:pt x="973" y="71"/>
                </a:cubicBezTo>
                <a:cubicBezTo>
                  <a:pt x="94" y="950"/>
                  <a:pt x="94" y="950"/>
                  <a:pt x="94" y="950"/>
                </a:cubicBezTo>
                <a:cubicBezTo>
                  <a:pt x="0" y="1044"/>
                  <a:pt x="0" y="1196"/>
                  <a:pt x="94" y="1290"/>
                </a:cubicBezTo>
                <a:cubicBezTo>
                  <a:pt x="973" y="2169"/>
                  <a:pt x="973" y="2169"/>
                  <a:pt x="973" y="2169"/>
                </a:cubicBezTo>
                <a:cubicBezTo>
                  <a:pt x="1020" y="2215"/>
                  <a:pt x="1081" y="2239"/>
                  <a:pt x="1143" y="2239"/>
                </a:cubicBezTo>
                <a:cubicBezTo>
                  <a:pt x="1204" y="2239"/>
                  <a:pt x="1266" y="2215"/>
                  <a:pt x="1313" y="2169"/>
                </a:cubicBezTo>
                <a:cubicBezTo>
                  <a:pt x="2192" y="1290"/>
                  <a:pt x="2192" y="1290"/>
                  <a:pt x="2192" y="1290"/>
                </a:cubicBezTo>
                <a:cubicBezTo>
                  <a:pt x="2240" y="1242"/>
                  <a:pt x="2263" y="1179"/>
                  <a:pt x="2262" y="1116"/>
                </a:cubicBezTo>
                <a:cubicBezTo>
                  <a:pt x="2022" y="1116"/>
                  <a:pt x="2022" y="1116"/>
                  <a:pt x="2022" y="1116"/>
                </a:cubicBezTo>
                <a:cubicBezTo>
                  <a:pt x="2008" y="1116"/>
                  <a:pt x="1996" y="1104"/>
                  <a:pt x="1996" y="1089"/>
                </a:cubicBezTo>
                <a:cubicBezTo>
                  <a:pt x="1996" y="1075"/>
                  <a:pt x="2008" y="1063"/>
                  <a:pt x="2022" y="1063"/>
                </a:cubicBezTo>
                <a:cubicBezTo>
                  <a:pt x="2255" y="1063"/>
                  <a:pt x="2255" y="1063"/>
                  <a:pt x="2255" y="1063"/>
                </a:cubicBezTo>
                <a:cubicBezTo>
                  <a:pt x="2245" y="1021"/>
                  <a:pt x="2224" y="982"/>
                  <a:pt x="2192" y="950"/>
                </a:cubicBezTo>
                <a:cubicBezTo>
                  <a:pt x="1313" y="71"/>
                  <a:pt x="1313" y="71"/>
                  <a:pt x="1313" y="71"/>
                </a:cubicBezTo>
                <a:cubicBezTo>
                  <a:pt x="1266" y="24"/>
                  <a:pt x="1204" y="0"/>
                  <a:pt x="1143" y="0"/>
                </a:cubicBezTo>
              </a:path>
            </a:pathLst>
          </a:custGeom>
          <a:solidFill>
            <a:srgbClr val="B6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6" name="Freeform 130"/>
          <p:cNvSpPr>
            <a:spLocks/>
          </p:cNvSpPr>
          <p:nvPr/>
        </p:nvSpPr>
        <p:spPr bwMode="auto">
          <a:xfrm>
            <a:off x="4178459" y="5488741"/>
            <a:ext cx="159859" cy="31560"/>
          </a:xfrm>
          <a:custGeom>
            <a:avLst/>
            <a:gdLst>
              <a:gd name="T0" fmla="*/ 259 w 266"/>
              <a:gd name="T1" fmla="*/ 0 h 53"/>
              <a:gd name="T2" fmla="*/ 26 w 266"/>
              <a:gd name="T3" fmla="*/ 0 h 53"/>
              <a:gd name="T4" fmla="*/ 0 w 266"/>
              <a:gd name="T5" fmla="*/ 26 h 53"/>
              <a:gd name="T6" fmla="*/ 26 w 266"/>
              <a:gd name="T7" fmla="*/ 53 h 53"/>
              <a:gd name="T8" fmla="*/ 266 w 266"/>
              <a:gd name="T9" fmla="*/ 53 h 53"/>
              <a:gd name="T10" fmla="*/ 259 w 26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" h="53">
                <a:moveTo>
                  <a:pt x="259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3"/>
                  <a:pt x="2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35"/>
                  <a:pt x="264" y="17"/>
                  <a:pt x="259" y="0"/>
                </a:cubicBezTo>
              </a:path>
            </a:pathLst>
          </a:custGeom>
          <a:solidFill>
            <a:srgbClr val="9A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8" name="Freeform 132"/>
          <p:cNvSpPr>
            <a:spLocks/>
          </p:cNvSpPr>
          <p:nvPr/>
        </p:nvSpPr>
        <p:spPr bwMode="auto">
          <a:xfrm>
            <a:off x="2660150" y="4478822"/>
            <a:ext cx="845259" cy="829478"/>
          </a:xfrm>
          <a:custGeom>
            <a:avLst/>
            <a:gdLst>
              <a:gd name="T0" fmla="*/ 101 w 1406"/>
              <a:gd name="T1" fmla="*/ 107 h 1378"/>
              <a:gd name="T2" fmla="*/ 470 w 1406"/>
              <a:gd name="T3" fmla="*/ 101 h 1378"/>
              <a:gd name="T4" fmla="*/ 1300 w 1406"/>
              <a:gd name="T5" fmla="*/ 902 h 1378"/>
              <a:gd name="T6" fmla="*/ 1306 w 1406"/>
              <a:gd name="T7" fmla="*/ 1271 h 1378"/>
              <a:gd name="T8" fmla="*/ 937 w 1406"/>
              <a:gd name="T9" fmla="*/ 1277 h 1378"/>
              <a:gd name="T10" fmla="*/ 107 w 1406"/>
              <a:gd name="T11" fmla="*/ 476 h 1378"/>
              <a:gd name="T12" fmla="*/ 101 w 1406"/>
              <a:gd name="T13" fmla="*/ 107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8">
                <a:moveTo>
                  <a:pt x="101" y="107"/>
                </a:moveTo>
                <a:cubicBezTo>
                  <a:pt x="201" y="3"/>
                  <a:pt x="366" y="0"/>
                  <a:pt x="470" y="101"/>
                </a:cubicBezTo>
                <a:cubicBezTo>
                  <a:pt x="1300" y="902"/>
                  <a:pt x="1300" y="902"/>
                  <a:pt x="1300" y="902"/>
                </a:cubicBezTo>
                <a:cubicBezTo>
                  <a:pt x="1403" y="1002"/>
                  <a:pt x="1406" y="1167"/>
                  <a:pt x="1306" y="1271"/>
                </a:cubicBezTo>
                <a:cubicBezTo>
                  <a:pt x="1206" y="1375"/>
                  <a:pt x="1040" y="1378"/>
                  <a:pt x="937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6"/>
                  <a:pt x="0" y="210"/>
                  <a:pt x="101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29" name="Freeform 133"/>
          <p:cNvSpPr>
            <a:spLocks/>
          </p:cNvSpPr>
          <p:nvPr/>
        </p:nvSpPr>
        <p:spPr bwMode="auto">
          <a:xfrm>
            <a:off x="2647114" y="2343722"/>
            <a:ext cx="845259" cy="828792"/>
          </a:xfrm>
          <a:custGeom>
            <a:avLst/>
            <a:gdLst>
              <a:gd name="T0" fmla="*/ 100 w 1406"/>
              <a:gd name="T1" fmla="*/ 106 h 1377"/>
              <a:gd name="T2" fmla="*/ 470 w 1406"/>
              <a:gd name="T3" fmla="*/ 100 h 1377"/>
              <a:gd name="T4" fmla="*/ 1299 w 1406"/>
              <a:gd name="T5" fmla="*/ 901 h 1377"/>
              <a:gd name="T6" fmla="*/ 1305 w 1406"/>
              <a:gd name="T7" fmla="*/ 1271 h 1377"/>
              <a:gd name="T8" fmla="*/ 936 w 1406"/>
              <a:gd name="T9" fmla="*/ 1277 h 1377"/>
              <a:gd name="T10" fmla="*/ 107 w 1406"/>
              <a:gd name="T11" fmla="*/ 476 h 1377"/>
              <a:gd name="T12" fmla="*/ 100 w 1406"/>
              <a:gd name="T13" fmla="*/ 10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7">
                <a:moveTo>
                  <a:pt x="100" y="106"/>
                </a:moveTo>
                <a:cubicBezTo>
                  <a:pt x="200" y="3"/>
                  <a:pt x="366" y="0"/>
                  <a:pt x="470" y="100"/>
                </a:cubicBezTo>
                <a:cubicBezTo>
                  <a:pt x="1299" y="901"/>
                  <a:pt x="1299" y="901"/>
                  <a:pt x="1299" y="901"/>
                </a:cubicBezTo>
                <a:cubicBezTo>
                  <a:pt x="1403" y="1002"/>
                  <a:pt x="1406" y="1167"/>
                  <a:pt x="1305" y="1271"/>
                </a:cubicBezTo>
                <a:cubicBezTo>
                  <a:pt x="1205" y="1374"/>
                  <a:pt x="1040" y="1377"/>
                  <a:pt x="936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5"/>
                  <a:pt x="0" y="210"/>
                  <a:pt x="100" y="10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0" name="Freeform 134"/>
          <p:cNvSpPr>
            <a:spLocks/>
          </p:cNvSpPr>
          <p:nvPr/>
        </p:nvSpPr>
        <p:spPr bwMode="auto">
          <a:xfrm>
            <a:off x="2793937" y="3399609"/>
            <a:ext cx="828107" cy="845944"/>
          </a:xfrm>
          <a:custGeom>
            <a:avLst/>
            <a:gdLst>
              <a:gd name="T0" fmla="*/ 1271 w 1378"/>
              <a:gd name="T1" fmla="*/ 100 h 1406"/>
              <a:gd name="T2" fmla="*/ 1278 w 1378"/>
              <a:gd name="T3" fmla="*/ 470 h 1406"/>
              <a:gd name="T4" fmla="*/ 476 w 1378"/>
              <a:gd name="T5" fmla="*/ 1299 h 1406"/>
              <a:gd name="T6" fmla="*/ 107 w 1378"/>
              <a:gd name="T7" fmla="*/ 1306 h 1406"/>
              <a:gd name="T8" fmla="*/ 101 w 1378"/>
              <a:gd name="T9" fmla="*/ 936 h 1406"/>
              <a:gd name="T10" fmla="*/ 902 w 1378"/>
              <a:gd name="T11" fmla="*/ 107 h 1406"/>
              <a:gd name="T12" fmla="*/ 1271 w 1378"/>
              <a:gd name="T13" fmla="*/ 10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8" h="1406">
                <a:moveTo>
                  <a:pt x="1271" y="100"/>
                </a:moveTo>
                <a:cubicBezTo>
                  <a:pt x="1375" y="201"/>
                  <a:pt x="1378" y="366"/>
                  <a:pt x="1278" y="470"/>
                </a:cubicBezTo>
                <a:cubicBezTo>
                  <a:pt x="476" y="1299"/>
                  <a:pt x="476" y="1299"/>
                  <a:pt x="476" y="1299"/>
                </a:cubicBezTo>
                <a:cubicBezTo>
                  <a:pt x="376" y="1403"/>
                  <a:pt x="211" y="1406"/>
                  <a:pt x="107" y="1306"/>
                </a:cubicBezTo>
                <a:cubicBezTo>
                  <a:pt x="3" y="1205"/>
                  <a:pt x="0" y="1040"/>
                  <a:pt x="101" y="936"/>
                </a:cubicBezTo>
                <a:cubicBezTo>
                  <a:pt x="902" y="107"/>
                  <a:pt x="902" y="107"/>
                  <a:pt x="902" y="107"/>
                </a:cubicBezTo>
                <a:cubicBezTo>
                  <a:pt x="1002" y="3"/>
                  <a:pt x="1167" y="0"/>
                  <a:pt x="1271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3" name="Freeform 137"/>
          <p:cNvSpPr>
            <a:spLocks/>
          </p:cNvSpPr>
          <p:nvPr/>
        </p:nvSpPr>
        <p:spPr bwMode="auto">
          <a:xfrm>
            <a:off x="2914003" y="4762861"/>
            <a:ext cx="1472341" cy="1474400"/>
          </a:xfrm>
          <a:custGeom>
            <a:avLst/>
            <a:gdLst>
              <a:gd name="T0" fmla="*/ 2349 w 2450"/>
              <a:gd name="T1" fmla="*/ 1042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2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2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2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2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lnTo>
                  <a:pt x="2349" y="10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4" name="Freeform 138"/>
          <p:cNvSpPr>
            <a:spLocks noEditPoints="1"/>
          </p:cNvSpPr>
          <p:nvPr/>
        </p:nvSpPr>
        <p:spPr bwMode="auto">
          <a:xfrm>
            <a:off x="2999763" y="4862344"/>
            <a:ext cx="1300134" cy="1275434"/>
          </a:xfrm>
          <a:custGeom>
            <a:avLst/>
            <a:gdLst>
              <a:gd name="T0" fmla="*/ 1082 w 2163"/>
              <a:gd name="T1" fmla="*/ 27 h 2119"/>
              <a:gd name="T2" fmla="*/ 1223 w 2163"/>
              <a:gd name="T3" fmla="*/ 86 h 2119"/>
              <a:gd name="T4" fmla="*/ 2055 w 2163"/>
              <a:gd name="T5" fmla="*/ 918 h 2119"/>
              <a:gd name="T6" fmla="*/ 2114 w 2163"/>
              <a:gd name="T7" fmla="*/ 1060 h 2119"/>
              <a:gd name="T8" fmla="*/ 2055 w 2163"/>
              <a:gd name="T9" fmla="*/ 1201 h 2119"/>
              <a:gd name="T10" fmla="*/ 1223 w 2163"/>
              <a:gd name="T11" fmla="*/ 2033 h 2119"/>
              <a:gd name="T12" fmla="*/ 1082 w 2163"/>
              <a:gd name="T13" fmla="*/ 2092 h 2119"/>
              <a:gd name="T14" fmla="*/ 940 w 2163"/>
              <a:gd name="T15" fmla="*/ 2033 h 2119"/>
              <a:gd name="T16" fmla="*/ 108 w 2163"/>
              <a:gd name="T17" fmla="*/ 1201 h 2119"/>
              <a:gd name="T18" fmla="*/ 49 w 2163"/>
              <a:gd name="T19" fmla="*/ 1060 h 2119"/>
              <a:gd name="T20" fmla="*/ 108 w 2163"/>
              <a:gd name="T21" fmla="*/ 918 h 2119"/>
              <a:gd name="T22" fmla="*/ 940 w 2163"/>
              <a:gd name="T23" fmla="*/ 86 h 2119"/>
              <a:gd name="T24" fmla="*/ 1082 w 2163"/>
              <a:gd name="T25" fmla="*/ 27 h 2119"/>
              <a:gd name="T26" fmla="*/ 1082 w 2163"/>
              <a:gd name="T27" fmla="*/ 0 h 2119"/>
              <a:gd name="T28" fmla="*/ 921 w 2163"/>
              <a:gd name="T29" fmla="*/ 67 h 2119"/>
              <a:gd name="T30" fmla="*/ 89 w 2163"/>
              <a:gd name="T31" fmla="*/ 899 h 2119"/>
              <a:gd name="T32" fmla="*/ 89 w 2163"/>
              <a:gd name="T33" fmla="*/ 1221 h 2119"/>
              <a:gd name="T34" fmla="*/ 921 w 2163"/>
              <a:gd name="T35" fmla="*/ 2052 h 2119"/>
              <a:gd name="T36" fmla="*/ 1082 w 2163"/>
              <a:gd name="T37" fmla="*/ 2119 h 2119"/>
              <a:gd name="T38" fmla="*/ 1243 w 2163"/>
              <a:gd name="T39" fmla="*/ 2052 h 2119"/>
              <a:gd name="T40" fmla="*/ 2074 w 2163"/>
              <a:gd name="T41" fmla="*/ 1221 h 2119"/>
              <a:gd name="T42" fmla="*/ 2074 w 2163"/>
              <a:gd name="T43" fmla="*/ 899 h 2119"/>
              <a:gd name="T44" fmla="*/ 1243 w 2163"/>
              <a:gd name="T45" fmla="*/ 67 h 2119"/>
              <a:gd name="T46" fmla="*/ 1082 w 2163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19">
                <a:moveTo>
                  <a:pt x="1082" y="27"/>
                </a:moveTo>
                <a:cubicBezTo>
                  <a:pt x="1135" y="27"/>
                  <a:pt x="1186" y="48"/>
                  <a:pt x="1223" y="86"/>
                </a:cubicBezTo>
                <a:cubicBezTo>
                  <a:pt x="2055" y="918"/>
                  <a:pt x="2055" y="918"/>
                  <a:pt x="2055" y="918"/>
                </a:cubicBezTo>
                <a:cubicBezTo>
                  <a:pt x="2093" y="956"/>
                  <a:pt x="2114" y="1006"/>
                  <a:pt x="2114" y="1060"/>
                </a:cubicBezTo>
                <a:cubicBezTo>
                  <a:pt x="2114" y="1113"/>
                  <a:pt x="2093" y="1164"/>
                  <a:pt x="2055" y="1201"/>
                </a:cubicBezTo>
                <a:cubicBezTo>
                  <a:pt x="1223" y="2033"/>
                  <a:pt x="1223" y="2033"/>
                  <a:pt x="1223" y="2033"/>
                </a:cubicBezTo>
                <a:cubicBezTo>
                  <a:pt x="1186" y="2071"/>
                  <a:pt x="1135" y="2092"/>
                  <a:pt x="1082" y="2092"/>
                </a:cubicBezTo>
                <a:cubicBezTo>
                  <a:pt x="1028" y="2092"/>
                  <a:pt x="978" y="2071"/>
                  <a:pt x="940" y="2033"/>
                </a:cubicBezTo>
                <a:cubicBezTo>
                  <a:pt x="108" y="1201"/>
                  <a:pt x="108" y="1201"/>
                  <a:pt x="108" y="1201"/>
                </a:cubicBezTo>
                <a:cubicBezTo>
                  <a:pt x="70" y="1164"/>
                  <a:pt x="49" y="1113"/>
                  <a:pt x="49" y="1060"/>
                </a:cubicBezTo>
                <a:cubicBezTo>
                  <a:pt x="49" y="1006"/>
                  <a:pt x="70" y="956"/>
                  <a:pt x="108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8"/>
                  <a:pt x="1028" y="27"/>
                  <a:pt x="1082" y="27"/>
                </a:cubicBezTo>
                <a:moveTo>
                  <a:pt x="1082" y="0"/>
                </a:moveTo>
                <a:cubicBezTo>
                  <a:pt x="1023" y="0"/>
                  <a:pt x="965" y="22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2"/>
                  <a:pt x="921" y="2052"/>
                  <a:pt x="921" y="2052"/>
                </a:cubicBezTo>
                <a:cubicBezTo>
                  <a:pt x="965" y="2097"/>
                  <a:pt x="1023" y="2119"/>
                  <a:pt x="1082" y="2119"/>
                </a:cubicBezTo>
                <a:cubicBezTo>
                  <a:pt x="1140" y="2119"/>
                  <a:pt x="1198" y="2097"/>
                  <a:pt x="1243" y="2052"/>
                </a:cubicBezTo>
                <a:cubicBezTo>
                  <a:pt x="2074" y="1221"/>
                  <a:pt x="2074" y="1221"/>
                  <a:pt x="2074" y="1221"/>
                </a:cubicBezTo>
                <a:cubicBezTo>
                  <a:pt x="2163" y="1132"/>
                  <a:pt x="2163" y="988"/>
                  <a:pt x="2074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8" y="22"/>
                  <a:pt x="1140" y="0"/>
                  <a:pt x="10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5" name="Freeform 139"/>
          <p:cNvSpPr>
            <a:spLocks/>
          </p:cNvSpPr>
          <p:nvPr/>
        </p:nvSpPr>
        <p:spPr bwMode="auto">
          <a:xfrm>
            <a:off x="1887618" y="1554723"/>
            <a:ext cx="1473027" cy="1474400"/>
          </a:xfrm>
          <a:custGeom>
            <a:avLst/>
            <a:gdLst>
              <a:gd name="T0" fmla="*/ 2349 w 2450"/>
              <a:gd name="T1" fmla="*/ 1043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3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3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3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cubicBezTo>
                  <a:pt x="2349" y="1043"/>
                  <a:pt x="2349" y="1043"/>
                  <a:pt x="2349" y="10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6" name="Freeform 140"/>
          <p:cNvSpPr>
            <a:spLocks noEditPoints="1"/>
          </p:cNvSpPr>
          <p:nvPr/>
        </p:nvSpPr>
        <p:spPr bwMode="auto">
          <a:xfrm>
            <a:off x="1974064" y="1654206"/>
            <a:ext cx="1300820" cy="1274748"/>
          </a:xfrm>
          <a:custGeom>
            <a:avLst/>
            <a:gdLst>
              <a:gd name="T0" fmla="*/ 1082 w 2164"/>
              <a:gd name="T1" fmla="*/ 2092 h 2119"/>
              <a:gd name="T2" fmla="*/ 940 w 2164"/>
              <a:gd name="T3" fmla="*/ 2033 h 2119"/>
              <a:gd name="T4" fmla="*/ 108 w 2164"/>
              <a:gd name="T5" fmla="*/ 1202 h 2119"/>
              <a:gd name="T6" fmla="*/ 50 w 2164"/>
              <a:gd name="T7" fmla="*/ 1060 h 2119"/>
              <a:gd name="T8" fmla="*/ 108 w 2164"/>
              <a:gd name="T9" fmla="*/ 918 h 2119"/>
              <a:gd name="T10" fmla="*/ 940 w 2164"/>
              <a:gd name="T11" fmla="*/ 86 h 2119"/>
              <a:gd name="T12" fmla="*/ 1082 w 2164"/>
              <a:gd name="T13" fmla="*/ 28 h 2119"/>
              <a:gd name="T14" fmla="*/ 1224 w 2164"/>
              <a:gd name="T15" fmla="*/ 86 h 2119"/>
              <a:gd name="T16" fmla="*/ 2055 w 2164"/>
              <a:gd name="T17" fmla="*/ 918 h 2119"/>
              <a:gd name="T18" fmla="*/ 2114 w 2164"/>
              <a:gd name="T19" fmla="*/ 1060 h 2119"/>
              <a:gd name="T20" fmla="*/ 2055 w 2164"/>
              <a:gd name="T21" fmla="*/ 1202 h 2119"/>
              <a:gd name="T22" fmla="*/ 1224 w 2164"/>
              <a:gd name="T23" fmla="*/ 2033 h 2119"/>
              <a:gd name="T24" fmla="*/ 1082 w 2164"/>
              <a:gd name="T25" fmla="*/ 2092 h 2119"/>
              <a:gd name="T26" fmla="*/ 1082 w 2164"/>
              <a:gd name="T27" fmla="*/ 0 h 2119"/>
              <a:gd name="T28" fmla="*/ 921 w 2164"/>
              <a:gd name="T29" fmla="*/ 67 h 2119"/>
              <a:gd name="T30" fmla="*/ 89 w 2164"/>
              <a:gd name="T31" fmla="*/ 899 h 2119"/>
              <a:gd name="T32" fmla="*/ 89 w 2164"/>
              <a:gd name="T33" fmla="*/ 1221 h 2119"/>
              <a:gd name="T34" fmla="*/ 921 w 2164"/>
              <a:gd name="T35" fmla="*/ 2053 h 2119"/>
              <a:gd name="T36" fmla="*/ 1082 w 2164"/>
              <a:gd name="T37" fmla="*/ 2119 h 2119"/>
              <a:gd name="T38" fmla="*/ 1243 w 2164"/>
              <a:gd name="T39" fmla="*/ 2053 h 2119"/>
              <a:gd name="T40" fmla="*/ 2074 w 2164"/>
              <a:gd name="T41" fmla="*/ 1221 h 2119"/>
              <a:gd name="T42" fmla="*/ 2074 w 2164"/>
              <a:gd name="T43" fmla="*/ 899 h 2119"/>
              <a:gd name="T44" fmla="*/ 1243 w 2164"/>
              <a:gd name="T45" fmla="*/ 67 h 2119"/>
              <a:gd name="T46" fmla="*/ 1082 w 2164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4" h="2119">
                <a:moveTo>
                  <a:pt x="1082" y="2092"/>
                </a:moveTo>
                <a:cubicBezTo>
                  <a:pt x="1028" y="2092"/>
                  <a:pt x="978" y="2071"/>
                  <a:pt x="940" y="2033"/>
                </a:cubicBezTo>
                <a:cubicBezTo>
                  <a:pt x="108" y="1202"/>
                  <a:pt x="108" y="1202"/>
                  <a:pt x="108" y="1202"/>
                </a:cubicBezTo>
                <a:cubicBezTo>
                  <a:pt x="70" y="1164"/>
                  <a:pt x="50" y="1113"/>
                  <a:pt x="50" y="1060"/>
                </a:cubicBezTo>
                <a:cubicBezTo>
                  <a:pt x="50" y="1006"/>
                  <a:pt x="70" y="956"/>
                  <a:pt x="108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8"/>
                  <a:pt x="1028" y="28"/>
                  <a:pt x="1082" y="28"/>
                </a:cubicBezTo>
                <a:cubicBezTo>
                  <a:pt x="1135" y="28"/>
                  <a:pt x="1186" y="48"/>
                  <a:pt x="1224" y="86"/>
                </a:cubicBezTo>
                <a:cubicBezTo>
                  <a:pt x="2055" y="918"/>
                  <a:pt x="2055" y="918"/>
                  <a:pt x="2055" y="918"/>
                </a:cubicBezTo>
                <a:cubicBezTo>
                  <a:pt x="2093" y="956"/>
                  <a:pt x="2114" y="1006"/>
                  <a:pt x="2114" y="1060"/>
                </a:cubicBezTo>
                <a:cubicBezTo>
                  <a:pt x="2114" y="1113"/>
                  <a:pt x="2093" y="1164"/>
                  <a:pt x="2055" y="1202"/>
                </a:cubicBezTo>
                <a:cubicBezTo>
                  <a:pt x="1224" y="2033"/>
                  <a:pt x="1224" y="2033"/>
                  <a:pt x="1224" y="2033"/>
                </a:cubicBezTo>
                <a:cubicBezTo>
                  <a:pt x="1186" y="2071"/>
                  <a:pt x="1135" y="2092"/>
                  <a:pt x="1082" y="2092"/>
                </a:cubicBezTo>
                <a:moveTo>
                  <a:pt x="1082" y="0"/>
                </a:moveTo>
                <a:cubicBezTo>
                  <a:pt x="1023" y="0"/>
                  <a:pt x="965" y="23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3"/>
                  <a:pt x="921" y="2053"/>
                  <a:pt x="921" y="2053"/>
                </a:cubicBezTo>
                <a:cubicBezTo>
                  <a:pt x="965" y="2097"/>
                  <a:pt x="1023" y="2119"/>
                  <a:pt x="1082" y="2119"/>
                </a:cubicBezTo>
                <a:cubicBezTo>
                  <a:pt x="1140" y="2119"/>
                  <a:pt x="1198" y="2097"/>
                  <a:pt x="1243" y="2053"/>
                </a:cubicBezTo>
                <a:cubicBezTo>
                  <a:pt x="2074" y="1221"/>
                  <a:pt x="2074" y="1221"/>
                  <a:pt x="2074" y="1221"/>
                </a:cubicBezTo>
                <a:cubicBezTo>
                  <a:pt x="2164" y="1132"/>
                  <a:pt x="2163" y="988"/>
                  <a:pt x="2074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8" y="23"/>
                  <a:pt x="1140" y="0"/>
                  <a:pt x="1082" y="0"/>
                </a:cubicBezTo>
              </a:path>
            </a:pathLst>
          </a:custGeom>
          <a:solidFill>
            <a:srgbClr val="E5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39" name="Freeform 143"/>
          <p:cNvSpPr>
            <a:spLocks/>
          </p:cNvSpPr>
          <p:nvPr/>
        </p:nvSpPr>
        <p:spPr bwMode="auto">
          <a:xfrm>
            <a:off x="2872838" y="2586597"/>
            <a:ext cx="1473027" cy="1474400"/>
          </a:xfrm>
          <a:custGeom>
            <a:avLst/>
            <a:gdLst>
              <a:gd name="T0" fmla="*/ 2350 w 2450"/>
              <a:gd name="T1" fmla="*/ 1043 h 2450"/>
              <a:gd name="T2" fmla="*/ 2350 w 2450"/>
              <a:gd name="T3" fmla="*/ 1407 h 2450"/>
              <a:gd name="T4" fmla="*/ 1408 w 2450"/>
              <a:gd name="T5" fmla="*/ 2349 h 2450"/>
              <a:gd name="T6" fmla="*/ 1043 w 2450"/>
              <a:gd name="T7" fmla="*/ 2349 h 2450"/>
              <a:gd name="T8" fmla="*/ 101 w 2450"/>
              <a:gd name="T9" fmla="*/ 1407 h 2450"/>
              <a:gd name="T10" fmla="*/ 101 w 2450"/>
              <a:gd name="T11" fmla="*/ 1043 h 2450"/>
              <a:gd name="T12" fmla="*/ 1043 w 2450"/>
              <a:gd name="T13" fmla="*/ 101 h 2450"/>
              <a:gd name="T14" fmla="*/ 1408 w 2450"/>
              <a:gd name="T15" fmla="*/ 101 h 2450"/>
              <a:gd name="T16" fmla="*/ 2350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50" y="1043"/>
                </a:moveTo>
                <a:cubicBezTo>
                  <a:pt x="2450" y="1143"/>
                  <a:pt x="2450" y="1306"/>
                  <a:pt x="2350" y="1407"/>
                </a:cubicBezTo>
                <a:cubicBezTo>
                  <a:pt x="1408" y="2349"/>
                  <a:pt x="1408" y="2349"/>
                  <a:pt x="1408" y="2349"/>
                </a:cubicBezTo>
                <a:cubicBezTo>
                  <a:pt x="1307" y="2450"/>
                  <a:pt x="1144" y="2450"/>
                  <a:pt x="1043" y="2349"/>
                </a:cubicBezTo>
                <a:cubicBezTo>
                  <a:pt x="101" y="1407"/>
                  <a:pt x="101" y="1407"/>
                  <a:pt x="101" y="1407"/>
                </a:cubicBezTo>
                <a:cubicBezTo>
                  <a:pt x="0" y="1306"/>
                  <a:pt x="0" y="1143"/>
                  <a:pt x="101" y="1043"/>
                </a:cubicBezTo>
                <a:cubicBezTo>
                  <a:pt x="1043" y="101"/>
                  <a:pt x="1043" y="101"/>
                  <a:pt x="1043" y="101"/>
                </a:cubicBezTo>
                <a:cubicBezTo>
                  <a:pt x="1144" y="0"/>
                  <a:pt x="1307" y="0"/>
                  <a:pt x="1408" y="101"/>
                </a:cubicBezTo>
                <a:lnTo>
                  <a:pt x="2350" y="10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40" name="Freeform 144"/>
          <p:cNvSpPr>
            <a:spLocks noEditPoints="1"/>
          </p:cNvSpPr>
          <p:nvPr/>
        </p:nvSpPr>
        <p:spPr bwMode="auto">
          <a:xfrm>
            <a:off x="2959284" y="2686080"/>
            <a:ext cx="1300820" cy="1275434"/>
          </a:xfrm>
          <a:custGeom>
            <a:avLst/>
            <a:gdLst>
              <a:gd name="T0" fmla="*/ 1082 w 2164"/>
              <a:gd name="T1" fmla="*/ 28 h 2119"/>
              <a:gd name="T2" fmla="*/ 1224 w 2164"/>
              <a:gd name="T3" fmla="*/ 86 h 2119"/>
              <a:gd name="T4" fmla="*/ 2056 w 2164"/>
              <a:gd name="T5" fmla="*/ 918 h 2119"/>
              <a:gd name="T6" fmla="*/ 2115 w 2164"/>
              <a:gd name="T7" fmla="*/ 1060 h 2119"/>
              <a:gd name="T8" fmla="*/ 2056 w 2164"/>
              <a:gd name="T9" fmla="*/ 1202 h 2119"/>
              <a:gd name="T10" fmla="*/ 1224 w 2164"/>
              <a:gd name="T11" fmla="*/ 2034 h 2119"/>
              <a:gd name="T12" fmla="*/ 1082 w 2164"/>
              <a:gd name="T13" fmla="*/ 2092 h 2119"/>
              <a:gd name="T14" fmla="*/ 940 w 2164"/>
              <a:gd name="T15" fmla="*/ 2034 h 2119"/>
              <a:gd name="T16" fmla="*/ 109 w 2164"/>
              <a:gd name="T17" fmla="*/ 1202 h 2119"/>
              <a:gd name="T18" fmla="*/ 50 w 2164"/>
              <a:gd name="T19" fmla="*/ 1060 h 2119"/>
              <a:gd name="T20" fmla="*/ 109 w 2164"/>
              <a:gd name="T21" fmla="*/ 918 h 2119"/>
              <a:gd name="T22" fmla="*/ 940 w 2164"/>
              <a:gd name="T23" fmla="*/ 86 h 2119"/>
              <a:gd name="T24" fmla="*/ 1082 w 2164"/>
              <a:gd name="T25" fmla="*/ 28 h 2119"/>
              <a:gd name="T26" fmla="*/ 1082 w 2164"/>
              <a:gd name="T27" fmla="*/ 0 h 2119"/>
              <a:gd name="T28" fmla="*/ 921 w 2164"/>
              <a:gd name="T29" fmla="*/ 67 h 2119"/>
              <a:gd name="T30" fmla="*/ 89 w 2164"/>
              <a:gd name="T31" fmla="*/ 899 h 2119"/>
              <a:gd name="T32" fmla="*/ 89 w 2164"/>
              <a:gd name="T33" fmla="*/ 1221 h 2119"/>
              <a:gd name="T34" fmla="*/ 921 w 2164"/>
              <a:gd name="T35" fmla="*/ 2053 h 2119"/>
              <a:gd name="T36" fmla="*/ 1082 w 2164"/>
              <a:gd name="T37" fmla="*/ 2119 h 2119"/>
              <a:gd name="T38" fmla="*/ 1243 w 2164"/>
              <a:gd name="T39" fmla="*/ 2053 h 2119"/>
              <a:gd name="T40" fmla="*/ 2075 w 2164"/>
              <a:gd name="T41" fmla="*/ 1221 h 2119"/>
              <a:gd name="T42" fmla="*/ 2075 w 2164"/>
              <a:gd name="T43" fmla="*/ 899 h 2119"/>
              <a:gd name="T44" fmla="*/ 1243 w 2164"/>
              <a:gd name="T45" fmla="*/ 67 h 2119"/>
              <a:gd name="T46" fmla="*/ 1082 w 2164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4" h="2119">
                <a:moveTo>
                  <a:pt x="1082" y="28"/>
                </a:moveTo>
                <a:cubicBezTo>
                  <a:pt x="1136" y="28"/>
                  <a:pt x="1186" y="49"/>
                  <a:pt x="1224" y="86"/>
                </a:cubicBezTo>
                <a:cubicBezTo>
                  <a:pt x="2056" y="918"/>
                  <a:pt x="2056" y="918"/>
                  <a:pt x="2056" y="918"/>
                </a:cubicBezTo>
                <a:cubicBezTo>
                  <a:pt x="2094" y="956"/>
                  <a:pt x="2115" y="1007"/>
                  <a:pt x="2115" y="1060"/>
                </a:cubicBezTo>
                <a:cubicBezTo>
                  <a:pt x="2115" y="1114"/>
                  <a:pt x="2094" y="1164"/>
                  <a:pt x="2056" y="1202"/>
                </a:cubicBezTo>
                <a:cubicBezTo>
                  <a:pt x="1224" y="2034"/>
                  <a:pt x="1224" y="2034"/>
                  <a:pt x="1224" y="2034"/>
                </a:cubicBezTo>
                <a:cubicBezTo>
                  <a:pt x="1186" y="2071"/>
                  <a:pt x="1136" y="2092"/>
                  <a:pt x="1082" y="2092"/>
                </a:cubicBezTo>
                <a:cubicBezTo>
                  <a:pt x="1029" y="2092"/>
                  <a:pt x="978" y="2071"/>
                  <a:pt x="940" y="2034"/>
                </a:cubicBezTo>
                <a:cubicBezTo>
                  <a:pt x="109" y="1202"/>
                  <a:pt x="109" y="1202"/>
                  <a:pt x="109" y="1202"/>
                </a:cubicBezTo>
                <a:cubicBezTo>
                  <a:pt x="71" y="1164"/>
                  <a:pt x="50" y="1114"/>
                  <a:pt x="50" y="1060"/>
                </a:cubicBezTo>
                <a:cubicBezTo>
                  <a:pt x="50" y="1006"/>
                  <a:pt x="71" y="956"/>
                  <a:pt x="109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9"/>
                  <a:pt x="1029" y="28"/>
                  <a:pt x="1082" y="28"/>
                </a:cubicBezTo>
                <a:moveTo>
                  <a:pt x="1082" y="0"/>
                </a:moveTo>
                <a:cubicBezTo>
                  <a:pt x="1024" y="0"/>
                  <a:pt x="966" y="23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3"/>
                  <a:pt x="921" y="2053"/>
                  <a:pt x="921" y="2053"/>
                </a:cubicBezTo>
                <a:cubicBezTo>
                  <a:pt x="966" y="2097"/>
                  <a:pt x="1024" y="2119"/>
                  <a:pt x="1082" y="2119"/>
                </a:cubicBezTo>
                <a:cubicBezTo>
                  <a:pt x="1141" y="2119"/>
                  <a:pt x="1199" y="2097"/>
                  <a:pt x="1243" y="2053"/>
                </a:cubicBezTo>
                <a:cubicBezTo>
                  <a:pt x="2075" y="1221"/>
                  <a:pt x="2075" y="1221"/>
                  <a:pt x="2075" y="1221"/>
                </a:cubicBezTo>
                <a:cubicBezTo>
                  <a:pt x="2164" y="1132"/>
                  <a:pt x="2164" y="988"/>
                  <a:pt x="2075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9" y="23"/>
                  <a:pt x="1141" y="0"/>
                  <a:pt x="10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41" name="Freeform 145"/>
          <p:cNvSpPr>
            <a:spLocks/>
          </p:cNvSpPr>
          <p:nvPr/>
        </p:nvSpPr>
        <p:spPr bwMode="auto">
          <a:xfrm>
            <a:off x="1901339" y="3695312"/>
            <a:ext cx="1472341" cy="1474400"/>
          </a:xfrm>
          <a:custGeom>
            <a:avLst/>
            <a:gdLst>
              <a:gd name="T0" fmla="*/ 2350 w 2450"/>
              <a:gd name="T1" fmla="*/ 1042 h 2450"/>
              <a:gd name="T2" fmla="*/ 2350 w 2450"/>
              <a:gd name="T3" fmla="*/ 1407 h 2450"/>
              <a:gd name="T4" fmla="*/ 1408 w 2450"/>
              <a:gd name="T5" fmla="*/ 2349 h 2450"/>
              <a:gd name="T6" fmla="*/ 1043 w 2450"/>
              <a:gd name="T7" fmla="*/ 2349 h 2450"/>
              <a:gd name="T8" fmla="*/ 101 w 2450"/>
              <a:gd name="T9" fmla="*/ 1407 h 2450"/>
              <a:gd name="T10" fmla="*/ 101 w 2450"/>
              <a:gd name="T11" fmla="*/ 1042 h 2450"/>
              <a:gd name="T12" fmla="*/ 1043 w 2450"/>
              <a:gd name="T13" fmla="*/ 100 h 2450"/>
              <a:gd name="T14" fmla="*/ 1408 w 2450"/>
              <a:gd name="T15" fmla="*/ 100 h 2450"/>
              <a:gd name="T16" fmla="*/ 2350 w 2450"/>
              <a:gd name="T17" fmla="*/ 1042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50" y="1042"/>
                </a:moveTo>
                <a:cubicBezTo>
                  <a:pt x="2450" y="1143"/>
                  <a:pt x="2450" y="1306"/>
                  <a:pt x="2350" y="1407"/>
                </a:cubicBezTo>
                <a:cubicBezTo>
                  <a:pt x="1408" y="2349"/>
                  <a:pt x="1408" y="2349"/>
                  <a:pt x="1408" y="2349"/>
                </a:cubicBezTo>
                <a:cubicBezTo>
                  <a:pt x="1307" y="2450"/>
                  <a:pt x="1144" y="2450"/>
                  <a:pt x="1043" y="2349"/>
                </a:cubicBezTo>
                <a:cubicBezTo>
                  <a:pt x="101" y="1407"/>
                  <a:pt x="101" y="1407"/>
                  <a:pt x="101" y="1407"/>
                </a:cubicBezTo>
                <a:cubicBezTo>
                  <a:pt x="0" y="1306"/>
                  <a:pt x="0" y="1143"/>
                  <a:pt x="101" y="1042"/>
                </a:cubicBezTo>
                <a:cubicBezTo>
                  <a:pt x="1043" y="100"/>
                  <a:pt x="1043" y="100"/>
                  <a:pt x="1043" y="100"/>
                </a:cubicBezTo>
                <a:cubicBezTo>
                  <a:pt x="1144" y="0"/>
                  <a:pt x="1307" y="0"/>
                  <a:pt x="1408" y="100"/>
                </a:cubicBezTo>
                <a:lnTo>
                  <a:pt x="2350" y="10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42" name="Freeform 146"/>
          <p:cNvSpPr>
            <a:spLocks noEditPoints="1"/>
          </p:cNvSpPr>
          <p:nvPr/>
        </p:nvSpPr>
        <p:spPr bwMode="auto">
          <a:xfrm>
            <a:off x="1992588" y="3786561"/>
            <a:ext cx="1289842" cy="1291901"/>
          </a:xfrm>
          <a:custGeom>
            <a:avLst/>
            <a:gdLst>
              <a:gd name="T0" fmla="*/ 1073 w 2146"/>
              <a:gd name="T1" fmla="*/ 2146 h 2146"/>
              <a:gd name="T2" fmla="*/ 903 w 2146"/>
              <a:gd name="T3" fmla="*/ 2075 h 2146"/>
              <a:gd name="T4" fmla="*/ 71 w 2146"/>
              <a:gd name="T5" fmla="*/ 1243 h 2146"/>
              <a:gd name="T6" fmla="*/ 0 w 2146"/>
              <a:gd name="T7" fmla="*/ 1073 h 2146"/>
              <a:gd name="T8" fmla="*/ 71 w 2146"/>
              <a:gd name="T9" fmla="*/ 902 h 2146"/>
              <a:gd name="T10" fmla="*/ 903 w 2146"/>
              <a:gd name="T11" fmla="*/ 70 h 2146"/>
              <a:gd name="T12" fmla="*/ 1073 w 2146"/>
              <a:gd name="T13" fmla="*/ 0 h 2146"/>
              <a:gd name="T14" fmla="*/ 1244 w 2146"/>
              <a:gd name="T15" fmla="*/ 70 h 2146"/>
              <a:gd name="T16" fmla="*/ 2076 w 2146"/>
              <a:gd name="T17" fmla="*/ 902 h 2146"/>
              <a:gd name="T18" fmla="*/ 2146 w 2146"/>
              <a:gd name="T19" fmla="*/ 1073 h 2146"/>
              <a:gd name="T20" fmla="*/ 2076 w 2146"/>
              <a:gd name="T21" fmla="*/ 1243 h 2146"/>
              <a:gd name="T22" fmla="*/ 1244 w 2146"/>
              <a:gd name="T23" fmla="*/ 2075 h 2146"/>
              <a:gd name="T24" fmla="*/ 1073 w 2146"/>
              <a:gd name="T25" fmla="*/ 2146 h 2146"/>
              <a:gd name="T26" fmla="*/ 1073 w 2146"/>
              <a:gd name="T27" fmla="*/ 27 h 2146"/>
              <a:gd name="T28" fmla="*/ 922 w 2146"/>
              <a:gd name="T29" fmla="*/ 89 h 2146"/>
              <a:gd name="T30" fmla="*/ 90 w 2146"/>
              <a:gd name="T31" fmla="*/ 921 h 2146"/>
              <a:gd name="T32" fmla="*/ 27 w 2146"/>
              <a:gd name="T33" fmla="*/ 1073 h 2146"/>
              <a:gd name="T34" fmla="*/ 90 w 2146"/>
              <a:gd name="T35" fmla="*/ 1224 h 2146"/>
              <a:gd name="T36" fmla="*/ 922 w 2146"/>
              <a:gd name="T37" fmla="*/ 2056 h 2146"/>
              <a:gd name="T38" fmla="*/ 1073 w 2146"/>
              <a:gd name="T39" fmla="*/ 2118 h 2146"/>
              <a:gd name="T40" fmla="*/ 1225 w 2146"/>
              <a:gd name="T41" fmla="*/ 2056 h 2146"/>
              <a:gd name="T42" fmla="*/ 2056 w 2146"/>
              <a:gd name="T43" fmla="*/ 1224 h 2146"/>
              <a:gd name="T44" fmla="*/ 2119 w 2146"/>
              <a:gd name="T45" fmla="*/ 1073 h 2146"/>
              <a:gd name="T46" fmla="*/ 2056 w 2146"/>
              <a:gd name="T47" fmla="*/ 921 h 2146"/>
              <a:gd name="T48" fmla="*/ 1225 w 2146"/>
              <a:gd name="T49" fmla="*/ 89 h 2146"/>
              <a:gd name="T50" fmla="*/ 1073 w 2146"/>
              <a:gd name="T51" fmla="*/ 27 h 2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6" h="2146">
                <a:moveTo>
                  <a:pt x="1073" y="2146"/>
                </a:moveTo>
                <a:cubicBezTo>
                  <a:pt x="1009" y="2146"/>
                  <a:pt x="948" y="2120"/>
                  <a:pt x="903" y="2075"/>
                </a:cubicBezTo>
                <a:cubicBezTo>
                  <a:pt x="71" y="1243"/>
                  <a:pt x="71" y="1243"/>
                  <a:pt x="71" y="1243"/>
                </a:cubicBezTo>
                <a:cubicBezTo>
                  <a:pt x="25" y="1198"/>
                  <a:pt x="0" y="1137"/>
                  <a:pt x="0" y="1073"/>
                </a:cubicBezTo>
                <a:cubicBezTo>
                  <a:pt x="0" y="1008"/>
                  <a:pt x="25" y="947"/>
                  <a:pt x="71" y="902"/>
                </a:cubicBezTo>
                <a:cubicBezTo>
                  <a:pt x="903" y="70"/>
                  <a:pt x="903" y="70"/>
                  <a:pt x="903" y="70"/>
                </a:cubicBezTo>
                <a:cubicBezTo>
                  <a:pt x="948" y="25"/>
                  <a:pt x="1009" y="0"/>
                  <a:pt x="1073" y="0"/>
                </a:cubicBezTo>
                <a:cubicBezTo>
                  <a:pt x="1138" y="0"/>
                  <a:pt x="1198" y="25"/>
                  <a:pt x="1244" y="70"/>
                </a:cubicBezTo>
                <a:cubicBezTo>
                  <a:pt x="2076" y="902"/>
                  <a:pt x="2076" y="902"/>
                  <a:pt x="2076" y="902"/>
                </a:cubicBezTo>
                <a:cubicBezTo>
                  <a:pt x="2121" y="947"/>
                  <a:pt x="2146" y="1008"/>
                  <a:pt x="2146" y="1073"/>
                </a:cubicBezTo>
                <a:cubicBezTo>
                  <a:pt x="2146" y="1137"/>
                  <a:pt x="2121" y="1198"/>
                  <a:pt x="2076" y="1243"/>
                </a:cubicBezTo>
                <a:cubicBezTo>
                  <a:pt x="1244" y="2075"/>
                  <a:pt x="1244" y="2075"/>
                  <a:pt x="1244" y="2075"/>
                </a:cubicBezTo>
                <a:cubicBezTo>
                  <a:pt x="1198" y="2120"/>
                  <a:pt x="1138" y="2146"/>
                  <a:pt x="1073" y="2146"/>
                </a:cubicBezTo>
                <a:close/>
                <a:moveTo>
                  <a:pt x="1073" y="27"/>
                </a:moveTo>
                <a:cubicBezTo>
                  <a:pt x="1016" y="27"/>
                  <a:pt x="962" y="49"/>
                  <a:pt x="922" y="89"/>
                </a:cubicBezTo>
                <a:cubicBezTo>
                  <a:pt x="90" y="921"/>
                  <a:pt x="90" y="921"/>
                  <a:pt x="90" y="921"/>
                </a:cubicBezTo>
                <a:cubicBezTo>
                  <a:pt x="50" y="962"/>
                  <a:pt x="27" y="1015"/>
                  <a:pt x="27" y="1073"/>
                </a:cubicBezTo>
                <a:cubicBezTo>
                  <a:pt x="27" y="1130"/>
                  <a:pt x="50" y="1183"/>
                  <a:pt x="90" y="1224"/>
                </a:cubicBezTo>
                <a:cubicBezTo>
                  <a:pt x="922" y="2056"/>
                  <a:pt x="922" y="2056"/>
                  <a:pt x="922" y="2056"/>
                </a:cubicBezTo>
                <a:cubicBezTo>
                  <a:pt x="962" y="2096"/>
                  <a:pt x="1016" y="2118"/>
                  <a:pt x="1073" y="2118"/>
                </a:cubicBezTo>
                <a:cubicBezTo>
                  <a:pt x="1131" y="2118"/>
                  <a:pt x="1184" y="2096"/>
                  <a:pt x="1225" y="2056"/>
                </a:cubicBezTo>
                <a:cubicBezTo>
                  <a:pt x="2056" y="1224"/>
                  <a:pt x="2056" y="1224"/>
                  <a:pt x="2056" y="1224"/>
                </a:cubicBezTo>
                <a:cubicBezTo>
                  <a:pt x="2097" y="1183"/>
                  <a:pt x="2119" y="1130"/>
                  <a:pt x="2119" y="1073"/>
                </a:cubicBezTo>
                <a:cubicBezTo>
                  <a:pt x="2119" y="1015"/>
                  <a:pt x="2097" y="962"/>
                  <a:pt x="2056" y="921"/>
                </a:cubicBezTo>
                <a:cubicBezTo>
                  <a:pt x="1225" y="89"/>
                  <a:pt x="1225" y="89"/>
                  <a:pt x="1225" y="89"/>
                </a:cubicBezTo>
                <a:cubicBezTo>
                  <a:pt x="1184" y="49"/>
                  <a:pt x="1131" y="27"/>
                  <a:pt x="107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Khula" panose="02000000000000000000" pitchFamily="2" charset="0"/>
              <a:cs typeface="Khula" panose="02000000000000000000" pitchFamily="2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6140046" y="2441383"/>
            <a:ext cx="3567515" cy="364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2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hula" panose="02000000000000000000" pitchFamily="2" charset="0"/>
                <a:ea typeface="Lato Light" charset="0"/>
                <a:cs typeface="Khula" panose="02000000000000000000" pitchFamily="2" charset="0"/>
              </a:rPr>
              <a:t>Collaboration &amp; Collective Action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43565" y="2085434"/>
            <a:ext cx="2488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Bottom-Up Support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7503694" y="3489083"/>
            <a:ext cx="2054409" cy="364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2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hula" panose="02000000000000000000" pitchFamily="2" charset="0"/>
                <a:ea typeface="Lato Light" charset="0"/>
                <a:cs typeface="Khula" panose="02000000000000000000" pitchFamily="2" charset="0"/>
              </a:rPr>
              <a:t>Change Behavior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7507213" y="3133134"/>
            <a:ext cx="2124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Policy Incentives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56134" y="5131108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58076" y="2972904"/>
            <a:ext cx="73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48365" y="1928821"/>
            <a:ext cx="713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57242" y="4086667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5625BC-747D-8441-8D35-46520FFA0DEE}"/>
              </a:ext>
            </a:extLst>
          </p:cNvPr>
          <p:cNvSpPr txBox="1"/>
          <p:nvPr/>
        </p:nvSpPr>
        <p:spPr>
          <a:xfrm>
            <a:off x="6210153" y="4559600"/>
            <a:ext cx="2842638" cy="364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2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hula" panose="02000000000000000000" pitchFamily="2" charset="0"/>
                <a:ea typeface="Lato Light" charset="0"/>
                <a:cs typeface="Khula" panose="02000000000000000000" pitchFamily="2" charset="0"/>
              </a:rPr>
              <a:t>To Uncertainty &amp; Impacts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3F847-15B4-E944-B189-14F3BBDE3CA4}"/>
              </a:ext>
            </a:extLst>
          </p:cNvPr>
          <p:cNvSpPr txBox="1"/>
          <p:nvPr/>
        </p:nvSpPr>
        <p:spPr>
          <a:xfrm>
            <a:off x="6213671" y="4203651"/>
            <a:ext cx="1345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Resiliency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95919B-54AE-624E-B20C-6E991CD85D52}"/>
              </a:ext>
            </a:extLst>
          </p:cNvPr>
          <p:cNvSpPr txBox="1"/>
          <p:nvPr/>
        </p:nvSpPr>
        <p:spPr>
          <a:xfrm>
            <a:off x="7314124" y="5652420"/>
            <a:ext cx="3133678" cy="364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2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hula" panose="02000000000000000000" pitchFamily="2" charset="0"/>
                <a:ea typeface="Lato Light" charset="0"/>
                <a:cs typeface="Khula" panose="02000000000000000000" pitchFamily="2" charset="0"/>
              </a:rPr>
              <a:t>Awareness &amp; Understanding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6135FD-3722-794D-9C6A-652566EE6DAE}"/>
              </a:ext>
            </a:extLst>
          </p:cNvPr>
          <p:cNvSpPr txBox="1"/>
          <p:nvPr/>
        </p:nvSpPr>
        <p:spPr>
          <a:xfrm>
            <a:off x="7317642" y="5296471"/>
            <a:ext cx="163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Khula Semibold" panose="02000000000000000000" pitchFamily="2" charset="0"/>
                <a:ea typeface="Roboto" charset="0"/>
                <a:cs typeface="Khula Semibold" panose="02000000000000000000" pitchFamily="2" charset="0"/>
              </a:rPr>
              <a:t>Stewardship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A0BF4F-1078-5C49-A1FC-E3EA37F6F163}"/>
              </a:ext>
            </a:extLst>
          </p:cNvPr>
          <p:cNvSpPr>
            <a:spLocks/>
          </p:cNvSpPr>
          <p:nvPr/>
        </p:nvSpPr>
        <p:spPr bwMode="auto">
          <a:xfrm>
            <a:off x="695325" y="549275"/>
            <a:ext cx="108013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Khula" panose="02000000000000000000" pitchFamily="2" charset="0"/>
                <a:ea typeface="Roboto" charset="0"/>
                <a:cs typeface="Khula" panose="02000000000000000000" pitchFamily="2" charset="0"/>
                <a:sym typeface="Bebas Neue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2949649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5325" y="819798"/>
            <a:ext cx="10801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>
                <a:solidFill>
                  <a:schemeClr val="tx2"/>
                </a:solidFill>
                <a:latin typeface="Khula" panose="02000000000000000000" pitchFamily="2" charset="0"/>
                <a:ea typeface="Source Serif Pro Semibold" panose="02040603050405020204" pitchFamily="18" charset="0"/>
                <a:cs typeface="Rubik Medium" panose="02000604000000020004" pitchFamily="2" charset="-79"/>
              </a:rPr>
              <a:t>Thank you!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E5BA2CC-A63F-8940-8051-1AC3B105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13" y="2681846"/>
            <a:ext cx="3779774" cy="33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9476" y="1672412"/>
            <a:ext cx="896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Presentation template designed by </a:t>
            </a:r>
            <a:r>
              <a:rPr lang="en-US" sz="2000" u="sng" dirty="0">
                <a:solidFill>
                  <a:schemeClr val="accent3"/>
                </a:solidFill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powerpointify.com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325" y="549275"/>
            <a:ext cx="1080135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Khula" panose="02000000000000000000" pitchFamily="2" charset="0"/>
                <a:cs typeface="Rubik Medium" panose="02000604000000020004" pitchFamily="2" charset="-79"/>
              </a:rPr>
              <a:t>References</a:t>
            </a: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id="{45447D35-384C-1046-B265-5BE6085AF29D}"/>
              </a:ext>
            </a:extLst>
          </p:cNvPr>
          <p:cNvSpPr>
            <a:spLocks/>
          </p:cNvSpPr>
          <p:nvPr/>
        </p:nvSpPr>
        <p:spPr bwMode="auto">
          <a:xfrm>
            <a:off x="2352799" y="1805780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7" name="Freeform 99">
            <a:extLst>
              <a:ext uri="{FF2B5EF4-FFF2-40B4-BE49-F238E27FC236}">
                <a16:creationId xmlns:a16="http://schemas.microsoft.com/office/drawing/2014/main" id="{BE41452E-4E1A-9143-8910-9B5EF8BE7D26}"/>
              </a:ext>
            </a:extLst>
          </p:cNvPr>
          <p:cNvSpPr>
            <a:spLocks/>
          </p:cNvSpPr>
          <p:nvPr/>
        </p:nvSpPr>
        <p:spPr bwMode="auto">
          <a:xfrm>
            <a:off x="2356676" y="4169475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B08A4-F58D-D04E-8688-090EBC9185FE}"/>
              </a:ext>
            </a:extLst>
          </p:cNvPr>
          <p:cNvSpPr txBox="1"/>
          <p:nvPr/>
        </p:nvSpPr>
        <p:spPr>
          <a:xfrm>
            <a:off x="2529476" y="4035252"/>
            <a:ext cx="8967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Smith, S. M., Andersson, K., Cody, K., Cox, M., &amp; </a:t>
            </a:r>
            <a:r>
              <a:rPr lang="en-US" sz="2000" dirty="0" err="1">
                <a:solidFill>
                  <a:schemeClr val="tx2"/>
                </a:solidFill>
              </a:rPr>
              <a:t>Ficklin</a:t>
            </a:r>
            <a:r>
              <a:rPr lang="en-US" sz="2000" dirty="0">
                <a:solidFill>
                  <a:schemeClr val="tx2"/>
                </a:solidFill>
              </a:rPr>
              <a:t>, D. (2017). Responding to a Groundwater Crisis: The Effects of Self-Imposed Economic Incentives. </a:t>
            </a:r>
            <a:r>
              <a:rPr lang="en-US" sz="2000" i="1" dirty="0">
                <a:solidFill>
                  <a:schemeClr val="tx2"/>
                </a:solidFill>
              </a:rPr>
              <a:t>Journal of the Association of Environmental and Resource Economists,</a:t>
            </a:r>
            <a:r>
              <a:rPr lang="en-US" sz="2000" dirty="0">
                <a:solidFill>
                  <a:schemeClr val="tx2"/>
                </a:solidFill>
              </a:rPr>
              <a:t> 4(4), 985–1023. </a:t>
            </a:r>
            <a:r>
              <a:rPr lang="en-US" sz="2000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https://doi.org/10.1086/692610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8614EB34-7A7C-EC4C-A627-5CF6C8963118}"/>
              </a:ext>
            </a:extLst>
          </p:cNvPr>
          <p:cNvSpPr>
            <a:spLocks/>
          </p:cNvSpPr>
          <p:nvPr/>
        </p:nvSpPr>
        <p:spPr bwMode="auto">
          <a:xfrm>
            <a:off x="2358161" y="3084783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7ED34-8DF5-5B43-ACFD-A464206658D1}"/>
              </a:ext>
            </a:extLst>
          </p:cNvPr>
          <p:cNvSpPr txBox="1"/>
          <p:nvPr/>
        </p:nvSpPr>
        <p:spPr>
          <a:xfrm>
            <a:off x="2529476" y="2957795"/>
            <a:ext cx="896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IPCC. (2021). Summary for Policymakers. </a:t>
            </a:r>
            <a:r>
              <a:rPr lang="en-US" sz="2000" i="1" dirty="0"/>
              <a:t>Climate Change 2021: The Physical Science Basis. Contribution of Working Group I to the Sixth Assessment Report of the Intergovernmental Panel on Climate Change.</a:t>
            </a:r>
            <a:endParaRPr lang="en-US" sz="2000" dirty="0"/>
          </a:p>
        </p:txBody>
      </p:sp>
      <p:sp>
        <p:nvSpPr>
          <p:cNvPr id="17" name="Freeform 99">
            <a:extLst>
              <a:ext uri="{FF2B5EF4-FFF2-40B4-BE49-F238E27FC236}">
                <a16:creationId xmlns:a16="http://schemas.microsoft.com/office/drawing/2014/main" id="{3FFF3AD8-5A75-E249-A13F-D67CA4F7144D}"/>
              </a:ext>
            </a:extLst>
          </p:cNvPr>
          <p:cNvSpPr>
            <a:spLocks/>
          </p:cNvSpPr>
          <p:nvPr/>
        </p:nvSpPr>
        <p:spPr bwMode="auto">
          <a:xfrm>
            <a:off x="2352799" y="2308203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8062D4-7183-6248-B289-B9D3492FA70B}"/>
              </a:ext>
            </a:extLst>
          </p:cNvPr>
          <p:cNvSpPr txBox="1"/>
          <p:nvPr/>
        </p:nvSpPr>
        <p:spPr>
          <a:xfrm>
            <a:off x="2529476" y="2173980"/>
            <a:ext cx="896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Alliance for Water Stewardship. (2021, May 27). </a:t>
            </a:r>
            <a:r>
              <a:rPr lang="en-US" sz="2000" i="1" dirty="0"/>
              <a:t>About The Alliance For Water Stewardship</a:t>
            </a:r>
            <a:r>
              <a:rPr lang="en-US" sz="2000" dirty="0"/>
              <a:t>. Alliance for Water Stewardship. https://a4ws.org/about/. </a:t>
            </a:r>
          </a:p>
        </p:txBody>
      </p:sp>
    </p:spTree>
    <p:extLst>
      <p:ext uri="{BB962C8B-B14F-4D97-AF65-F5344CB8AC3E}">
        <p14:creationId xmlns:p14="http://schemas.microsoft.com/office/powerpoint/2010/main" val="6140081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06DB20-93A3-2541-A67A-A2E1DCB355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6663232" y="1463615"/>
            <a:ext cx="4332416" cy="3966991"/>
          </a:xfr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695324" y="3349339"/>
            <a:ext cx="5400675" cy="14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effectLst>
                  <a:outerShdw blurRad="58241" dist="50800" dir="5400000" algn="ctr" rotWithShape="0">
                    <a:schemeClr val="bg2"/>
                  </a:outerShdw>
                </a:effectLst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Master of Public Affairs-Master of Science in Environmental Science Candidate at Indiana University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695324" y="2122304"/>
            <a:ext cx="540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Khula Semibold" panose="02000000000000000000" pitchFamily="2" charset="0"/>
                <a:ea typeface="Nunito Bold" charset="0"/>
                <a:cs typeface="Khula Semibold" panose="02000000000000000000" pitchFamily="2" charset="0"/>
              </a:rPr>
              <a:t>Mary Sluder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3E22B76-17D0-D540-AFAD-47DE3E164356}"/>
              </a:ext>
            </a:extLst>
          </p:cNvPr>
          <p:cNvSpPr txBox="1"/>
          <p:nvPr/>
        </p:nvSpPr>
        <p:spPr>
          <a:xfrm>
            <a:off x="695325" y="5060930"/>
            <a:ext cx="54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Khula" panose="02000000000000000000" pitchFamily="2" charset="0"/>
                <a:ea typeface="Lato Light" panose="020F0502020204030203" pitchFamily="34" charset="0"/>
                <a:cs typeface="Rubik" panose="02000604000000020004" pitchFamily="2" charset="-79"/>
              </a:rPr>
              <a:t>msluder@iu.edu</a:t>
            </a:r>
            <a:endParaRPr lang="en-US" sz="2400" b="1" dirty="0">
              <a:solidFill>
                <a:schemeClr val="tx2"/>
              </a:solidFill>
              <a:latin typeface="Khula" panose="02000000000000000000" pitchFamily="2" charset="0"/>
              <a:ea typeface="Lato Light" panose="020F0502020204030203" pitchFamily="3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695325" y="554900"/>
            <a:ext cx="1080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Climate Change Will Further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Reduce</a:t>
            </a:r>
            <a:r>
              <a:rPr lang="en-US" sz="4000" b="1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 Global Water Resources</a:t>
            </a:r>
          </a:p>
        </p:txBody>
      </p:sp>
      <p:sp>
        <p:nvSpPr>
          <p:cNvPr id="4" name="Freeform 509">
            <a:extLst>
              <a:ext uri="{FF2B5EF4-FFF2-40B4-BE49-F238E27FC236}">
                <a16:creationId xmlns:a16="http://schemas.microsoft.com/office/drawing/2014/main" id="{25E7C37E-76AD-0F4F-AEC1-A8B7F473C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2104" y="2003142"/>
            <a:ext cx="8427792" cy="4119298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90000"/>
                </a:schemeClr>
              </a:solidFill>
              <a:latin typeface="Khula" panose="02000000000000000000" pitchFamily="2" charset="0"/>
            </a:endParaRPr>
          </a:p>
        </p:txBody>
      </p:sp>
      <p:sp>
        <p:nvSpPr>
          <p:cNvPr id="5" name="Freeform 511">
            <a:extLst>
              <a:ext uri="{FF2B5EF4-FFF2-40B4-BE49-F238E27FC236}">
                <a16:creationId xmlns:a16="http://schemas.microsoft.com/office/drawing/2014/main" id="{E676F187-2C22-7F45-8099-5BD70380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097" y="3260263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Khula" panose="02000000000000000000" pitchFamily="2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825D1-19E7-8745-9263-A92453250908}"/>
              </a:ext>
            </a:extLst>
          </p:cNvPr>
          <p:cNvSpPr txBox="1"/>
          <p:nvPr/>
        </p:nvSpPr>
        <p:spPr>
          <a:xfrm>
            <a:off x="155992" y="5122166"/>
            <a:ext cx="3667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Khula" panose="02000000000000000000" pitchFamily="2" charset="0"/>
              </a:rPr>
              <a:t>USA: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Khula" panose="02000000000000000000" pitchFamily="2" charset="0"/>
              </a:rPr>
              <a:t>Competitive Extraction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Khula" panose="02000000000000000000" pitchFamily="2" charset="0"/>
              </a:rPr>
              <a:t>Unclear Property Rights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Khula" panose="02000000000000000000" pitchFamily="2" charset="0"/>
              </a:rPr>
              <a:t>Lack of Monitoring</a:t>
            </a:r>
          </a:p>
          <a:p>
            <a:pPr algn="ctr"/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Khula" panose="02000000000000000000" pitchFamily="2" charset="0"/>
              <a:ea typeface="Nunito Bold" charset="0"/>
              <a:cs typeface="Khula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01C89-DA6D-614E-A9C2-50F94D6EF049}"/>
              </a:ext>
            </a:extLst>
          </p:cNvPr>
          <p:cNvSpPr txBox="1"/>
          <p:nvPr/>
        </p:nvSpPr>
        <p:spPr>
          <a:xfrm>
            <a:off x="9179626" y="6488668"/>
            <a:ext cx="301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(Smith et al., 2017; IPCC 2021) 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32475" y="1997839"/>
            <a:ext cx="10927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Khula" panose="02000000000000000000" pitchFamily="2" charset="0"/>
                <a:ea typeface="Source Serif Pro" panose="02040603050405020204" pitchFamily="18" charset="0"/>
                <a:cs typeface="Khula" panose="02000000000000000000" pitchFamily="2" charset="0"/>
              </a:rPr>
              <a:t>Little evidence exists for which policy instruments are optimal.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6F8BF-5BA9-2141-9EDF-F62071D2EBD6}"/>
              </a:ext>
            </a:extLst>
          </p:cNvPr>
          <p:cNvSpPr txBox="1"/>
          <p:nvPr/>
        </p:nvSpPr>
        <p:spPr>
          <a:xfrm>
            <a:off x="10196946" y="6488668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(Smith et al., 2017) </a:t>
            </a: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3079146" y="3428999"/>
            <a:ext cx="603084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dirty="0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Decreased</a:t>
            </a:r>
            <a:r>
              <a:rPr lang="en-US" sz="26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 groundwater pumping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3081596" y="1903160"/>
            <a:ext cx="6048498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Case Study: San Luis Valley, Colorado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3079146" y="2435247"/>
            <a:ext cx="6031095" cy="9882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Self-imposed intervention that </a:t>
            </a:r>
            <a:r>
              <a:rPr lang="en-US" sz="2600" dirty="0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changed behavior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695325" y="549275"/>
            <a:ext cx="108013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Possible Solution: Bottom-Up Economic Policy Instruments</a:t>
            </a:r>
          </a:p>
        </p:txBody>
      </p:sp>
      <p:sp>
        <p:nvSpPr>
          <p:cNvPr id="234" name="Freeform 99">
            <a:extLst>
              <a:ext uri="{FF2B5EF4-FFF2-40B4-BE49-F238E27FC236}">
                <a16:creationId xmlns:a16="http://schemas.microsoft.com/office/drawing/2014/main" id="{9180F042-20F6-1A47-986E-A6028FBBB28C}"/>
              </a:ext>
            </a:extLst>
          </p:cNvPr>
          <p:cNvSpPr>
            <a:spLocks/>
          </p:cNvSpPr>
          <p:nvPr/>
        </p:nvSpPr>
        <p:spPr bwMode="auto">
          <a:xfrm>
            <a:off x="2806045" y="2064305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438A9300-10E5-6343-908A-5B617BFA29DC}"/>
              </a:ext>
            </a:extLst>
          </p:cNvPr>
          <p:cNvSpPr>
            <a:spLocks/>
          </p:cNvSpPr>
          <p:nvPr/>
        </p:nvSpPr>
        <p:spPr bwMode="auto">
          <a:xfrm>
            <a:off x="2806045" y="2611298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AFECF4FC-E071-424F-9BAE-78BDDC8E0CA4}"/>
              </a:ext>
            </a:extLst>
          </p:cNvPr>
          <p:cNvSpPr>
            <a:spLocks/>
          </p:cNvSpPr>
          <p:nvPr/>
        </p:nvSpPr>
        <p:spPr bwMode="auto">
          <a:xfrm>
            <a:off x="2806045" y="3605331"/>
            <a:ext cx="172800" cy="173889"/>
          </a:xfrm>
          <a:prstGeom prst="teardrop">
            <a:avLst>
              <a:gd name="adj" fmla="val 114619"/>
            </a:avLst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Khula" panose="02000000000000000000" pitchFamily="2" charset="0"/>
            </a:endParaRPr>
          </a:p>
        </p:txBody>
      </p:sp>
      <p:sp>
        <p:nvSpPr>
          <p:cNvPr id="12" name="Freeform: Shape 290">
            <a:extLst>
              <a:ext uri="{FF2B5EF4-FFF2-40B4-BE49-F238E27FC236}">
                <a16:creationId xmlns:a16="http://schemas.microsoft.com/office/drawing/2014/main" id="{606E338F-6388-1049-9BAC-706295EE2D35}"/>
              </a:ext>
            </a:extLst>
          </p:cNvPr>
          <p:cNvSpPr/>
          <p:nvPr/>
        </p:nvSpPr>
        <p:spPr>
          <a:xfrm rot="5400000">
            <a:off x="5524826" y="-92274"/>
            <a:ext cx="1162039" cy="106284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6">
                <a:moveTo>
                  <a:pt x="648" y="1196"/>
                </a:moveTo>
                <a:lnTo>
                  <a:pt x="0" y="119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Khula" panose="02000000000000000000" pitchFamily="2" charset="0"/>
              <a:ea typeface="Arial Unicode MS" pitchFamily="2"/>
              <a:cs typeface="Khula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599013" y="4775658"/>
            <a:ext cx="10801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Top-down literature studies suggest little demand shift in response to a pumping tax.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5851F-7811-954A-9AC5-159D7666D5D9}"/>
              </a:ext>
            </a:extLst>
          </p:cNvPr>
          <p:cNvSpPr txBox="1"/>
          <p:nvPr/>
        </p:nvSpPr>
        <p:spPr>
          <a:xfrm>
            <a:off x="10196946" y="6488668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(Smith et al., 2017) </a:t>
            </a: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695325" y="733556"/>
            <a:ext cx="1080135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My Research at COP26: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34D4B6A8-24D0-9847-AE5F-608FB57C935E}"/>
              </a:ext>
            </a:extLst>
          </p:cNvPr>
          <p:cNvSpPr>
            <a:spLocks noChangeAspect="1"/>
          </p:cNvSpPr>
          <p:nvPr/>
        </p:nvSpPr>
        <p:spPr>
          <a:xfrm>
            <a:off x="1058025" y="2550597"/>
            <a:ext cx="2876122" cy="285267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Khula" panose="02000000000000000000" pitchFamily="2" charset="0"/>
              </a:rPr>
              <a:t>Importance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EEAD7FA6-6610-4349-9D41-6914F19C847B}"/>
              </a:ext>
            </a:extLst>
          </p:cNvPr>
          <p:cNvSpPr>
            <a:spLocks noChangeAspect="1"/>
          </p:cNvSpPr>
          <p:nvPr/>
        </p:nvSpPr>
        <p:spPr>
          <a:xfrm>
            <a:off x="4657939" y="2550597"/>
            <a:ext cx="2876122" cy="285267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Khula" panose="02000000000000000000" pitchFamily="2" charset="0"/>
              </a:rPr>
              <a:t>Policy</a:t>
            </a:r>
            <a:r>
              <a:rPr lang="es-ES_tradnl" sz="2200" dirty="0">
                <a:latin typeface="Khula" panose="02000000000000000000" pitchFamily="2" charset="0"/>
              </a:rPr>
              <a:t> </a:t>
            </a:r>
            <a:r>
              <a:rPr lang="en-US" sz="2200" dirty="0">
                <a:latin typeface="Khula" panose="02000000000000000000" pitchFamily="2" charset="0"/>
              </a:rPr>
              <a:t>Instrument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85676378-876D-9E4B-8451-AA0849E98E19}"/>
              </a:ext>
            </a:extLst>
          </p:cNvPr>
          <p:cNvSpPr>
            <a:spLocks noChangeAspect="1"/>
          </p:cNvSpPr>
          <p:nvPr/>
        </p:nvSpPr>
        <p:spPr>
          <a:xfrm>
            <a:off x="8257853" y="2550597"/>
            <a:ext cx="2876122" cy="285267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Khula" panose="02000000000000000000" pitchFamily="2" charset="0"/>
              </a:rPr>
              <a:t>Implementation</a:t>
            </a:r>
          </a:p>
          <a:p>
            <a:pPr algn="ctr"/>
            <a:r>
              <a:rPr lang="en-US" sz="2200" dirty="0">
                <a:latin typeface="Khula" panose="02000000000000000000" pitchFamily="2" charset="0"/>
              </a:rPr>
              <a:t>Style</a:t>
            </a:r>
            <a:endParaRPr lang="es-ES_tradnl" sz="2200" dirty="0">
              <a:latin typeface="Khul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695325" y="549275"/>
            <a:ext cx="108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Khula" panose="02000000000000000000" pitchFamily="2" charset="0"/>
                <a:ea typeface="Nunito Bold" charset="0"/>
                <a:cs typeface="Rubik Medium" panose="02000604000000020004" pitchFamily="2" charset="-79"/>
              </a:rPr>
              <a:t>Semi-Structured Interviews with Water Policy and Management Experts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1182977" y="3753569"/>
            <a:ext cx="4440053" cy="114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800" dirty="0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100% </a:t>
            </a:r>
            <a:r>
              <a:rPr lang="en-US" sz="32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of participants</a:t>
            </a:r>
          </a:p>
          <a:p>
            <a:pPr algn="ctr"/>
            <a:endParaRPr lang="en-US" sz="1100" dirty="0">
              <a:latin typeface="Khula" panose="02000000000000000000" pitchFamily="2" charset="0"/>
              <a:ea typeface="Lato Light" panose="020F0502020204030203" pitchFamily="34" charset="0"/>
              <a:cs typeface="Arima Madurai Light" pitchFamily="2" charset="77"/>
            </a:endParaRP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stated </a:t>
            </a:r>
            <a:r>
              <a:rPr lang="en-US" sz="4800" dirty="0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10/10</a:t>
            </a:r>
            <a:endParaRPr lang="en-US" sz="3200" dirty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Khula" panose="02000000000000000000" pitchFamily="2" charset="0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1651015" y="2781265"/>
            <a:ext cx="350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/>
                </a:solidFill>
                <a:latin typeface="Khula Semibold" panose="02000000000000000000" pitchFamily="2" charset="0"/>
                <a:ea typeface="Nunito Bold" charset="0"/>
                <a:cs typeface="Khula Semibold" panose="02000000000000000000" pitchFamily="2" charset="0"/>
              </a:rPr>
              <a:t>Importance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54465-D1DB-E140-865A-174FB179C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23" y="225847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695325" y="549275"/>
            <a:ext cx="1080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tx2"/>
                </a:solidFill>
                <a:latin typeface="Rubik Medium" panose="02000604000000020004" pitchFamily="2" charset="-79"/>
                <a:ea typeface="Nunito Bold" charset="0"/>
                <a:cs typeface="Rubik Medium" panose="02000604000000020004" pitchFamily="2" charset="-79"/>
              </a:defRPr>
            </a:lvl1pPr>
          </a:lstStyle>
          <a:p>
            <a:r>
              <a:rPr lang="en-US" sz="4400" b="1" dirty="0">
                <a:latin typeface="Khula" panose="02000000000000000000" pitchFamily="2" charset="0"/>
              </a:rPr>
              <a:t>Questions Following Case Study Briefing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09A32-B895-354E-8A28-2D23C9BCE96F}"/>
              </a:ext>
            </a:extLst>
          </p:cNvPr>
          <p:cNvSpPr txBox="1"/>
          <p:nvPr/>
        </p:nvSpPr>
        <p:spPr>
          <a:xfrm>
            <a:off x="695325" y="5003761"/>
            <a:ext cx="1080135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Khula" panose="02000000000000000000" pitchFamily="2" charset="0"/>
                <a:ea typeface="Lato Light" panose="020F0502020204030203" pitchFamily="34" charset="0"/>
                <a:cs typeface="Arima Madurai Light" pitchFamily="2" charset="77"/>
              </a:rPr>
              <a:t>All participants described the need to empower communities, and that these valuations are context-dependent.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067C7A-4129-6945-8E3C-655D1448E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93191"/>
              </p:ext>
            </p:extLst>
          </p:nvPr>
        </p:nvGraphicFramePr>
        <p:xfrm>
          <a:off x="1637859" y="1854239"/>
          <a:ext cx="8916282" cy="27787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5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6238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2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" pitchFamily="2" charset="77"/>
                      </a:endParaRPr>
                    </a:p>
                  </a:txBody>
                  <a:tcPr marL="0" marR="0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2"/>
                          </a:solidFill>
                          <a:latin typeface="Khula Semibold" panose="02000000000000000000" pitchFamily="2" charset="0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Effective</a:t>
                      </a:r>
                    </a:p>
                  </a:txBody>
                  <a:tcPr marL="0" marR="43235" marT="280416" marB="0"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Khula Semibold" panose="02000000000000000000" pitchFamily="2" charset="0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Replicable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Khula Semibold" panose="02000000000000000000" pitchFamily="2" charset="0"/>
                        <a:ea typeface="Source Serif Pro" panose="02040603050405020204" pitchFamily="18" charset="0"/>
                        <a:cs typeface="Khula Semibold" panose="02000000000000000000" pitchFamily="2" charset="0"/>
                      </a:endParaRPr>
                    </a:p>
                  </a:txBody>
                  <a:tcPr marL="0" marR="43235" marT="280416" marB="0"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Khula Semibold" panose="02000000000000000000" pitchFamily="2" charset="0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Scale Up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Khula Semibold" panose="02000000000000000000" pitchFamily="2" charset="0"/>
                        <a:ea typeface="Source Serif Pro" panose="02040603050405020204" pitchFamily="18" charset="0"/>
                        <a:cs typeface="Khula Semibold" panose="02000000000000000000" pitchFamily="2" charset="0"/>
                      </a:endParaRPr>
                    </a:p>
                  </a:txBody>
                  <a:tcPr marL="0" marR="43235" marT="280416" marB="0"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238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atin typeface="Khula Semibold" panose="02000000000000000000" pitchFamily="2" charset="0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Average</a:t>
                      </a:r>
                      <a:endParaRPr lang="en-US" sz="2200" b="1" i="0" dirty="0">
                        <a:solidFill>
                          <a:schemeClr val="bg1"/>
                        </a:solidFill>
                        <a:latin typeface="Khula Semibold" panose="02000000000000000000" pitchFamily="2" charset="0"/>
                        <a:ea typeface="Source Serif Pro" panose="02040603050405020204" pitchFamily="18" charset="0"/>
                        <a:cs typeface="Khula Semibold" panose="02000000000000000000" pitchFamily="2" charset="0"/>
                      </a:endParaRPr>
                    </a:p>
                  </a:txBody>
                  <a:tcPr marL="110343" marR="43235" marT="200039" marB="21619" anchor="ctr"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Khula" panose="02000000000000000000" pitchFamily="2" charset="0"/>
                          <a:ea typeface="Source Serif Pro" panose="02040603050405020204" pitchFamily="18" charset="0"/>
                          <a:cs typeface="Arima Madurai Medium" pitchFamily="2" charset="77"/>
                        </a:rPr>
                        <a:t>7.7</a:t>
                      </a: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Khula" panose="02000000000000000000" pitchFamily="2" charset="0"/>
                          <a:ea typeface="Source Serif Pro" panose="02040603050405020204" pitchFamily="18" charset="0"/>
                        </a:rPr>
                        <a:t>6.6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Khula" panose="02000000000000000000" pitchFamily="2" charset="0"/>
                          <a:ea typeface="Source Serif Pro" panose="02040603050405020204" pitchFamily="18" charset="0"/>
                        </a:rPr>
                        <a:t>6.5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38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atin typeface="Khula Semibold" panose="02000000000000000000" pitchFamily="2" charset="0"/>
                          <a:ea typeface="Source Serif Pro" panose="02040603050405020204" pitchFamily="18" charset="0"/>
                          <a:cs typeface="Khula Semibold" panose="02000000000000000000" pitchFamily="2" charset="0"/>
                        </a:rPr>
                        <a:t>Mode</a:t>
                      </a:r>
                      <a:endParaRPr lang="en-US" sz="2200" b="1" i="0" dirty="0">
                        <a:solidFill>
                          <a:schemeClr val="bg1"/>
                        </a:solidFill>
                        <a:latin typeface="Khula Semibold" panose="02000000000000000000" pitchFamily="2" charset="0"/>
                        <a:ea typeface="Source Serif Pro" panose="02040603050405020204" pitchFamily="18" charset="0"/>
                        <a:cs typeface="Khula Semibold" panose="02000000000000000000" pitchFamily="2" charset="0"/>
                      </a:endParaRPr>
                    </a:p>
                  </a:txBody>
                  <a:tcPr marL="110343" marR="43235" marT="200039" marB="21619" anchor="ctr"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Khula" panose="02000000000000000000" pitchFamily="2" charset="0"/>
                          <a:ea typeface="Source Serif Pro" panose="02040603050405020204" pitchFamily="18" charset="0"/>
                        </a:rPr>
                        <a:t>8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Khula" panose="02000000000000000000" pitchFamily="2" charset="0"/>
                          <a:ea typeface="Source Serif Pro" panose="02040603050405020204" pitchFamily="18" charset="0"/>
                        </a:rPr>
                        <a:t>6.5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Khula" panose="02000000000000000000" pitchFamily="2" charset="0"/>
                          <a:ea typeface="Source Serif Pro" panose="02040603050405020204" pitchFamily="18" charset="0"/>
                        </a:rPr>
                        <a:t>7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Khula" panose="02000000000000000000" pitchFamily="2" charset="0"/>
                        <a:ea typeface="Source Serif Pro" panose="02040603050405020204" pitchFamily="18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E60A88F-03C9-2643-B962-BA64A81B6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932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54586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PTIFY - Crystal - Light">
      <a:dk1>
        <a:srgbClr val="100C35"/>
      </a:dk1>
      <a:lt1>
        <a:srgbClr val="FFFFFF"/>
      </a:lt1>
      <a:dk2>
        <a:srgbClr val="150E4A"/>
      </a:dk2>
      <a:lt2>
        <a:srgbClr val="F6FAFF"/>
      </a:lt2>
      <a:accent1>
        <a:srgbClr val="221775"/>
      </a:accent1>
      <a:accent2>
        <a:srgbClr val="1417B8"/>
      </a:accent2>
      <a:accent3>
        <a:srgbClr val="0C3DEA"/>
      </a:accent3>
      <a:accent4>
        <a:srgbClr val="2878A8"/>
      </a:accent4>
      <a:accent5>
        <a:srgbClr val="194E8A"/>
      </a:accent5>
      <a:accent6>
        <a:srgbClr val="588BEB"/>
      </a:accent6>
      <a:hlink>
        <a:srgbClr val="221775"/>
      </a:hlink>
      <a:folHlink>
        <a:srgbClr val="8AACF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White Optima</Template>
  <TotalTime>3666</TotalTime>
  <Words>381</Words>
  <Application>Microsoft Macintosh PowerPoint</Application>
  <PresentationFormat>Widescreen</PresentationFormat>
  <Paragraphs>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Khula</vt:lpstr>
      <vt:lpstr>Khula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marysluder.1@gmail.com</cp:lastModifiedBy>
  <cp:revision>292</cp:revision>
  <dcterms:created xsi:type="dcterms:W3CDTF">2018-12-21T22:04:22Z</dcterms:created>
  <dcterms:modified xsi:type="dcterms:W3CDTF">2021-12-01T21:02:53Z</dcterms:modified>
</cp:coreProperties>
</file>