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julia klei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schemas.openxmlformats.org/officeDocument/2006/relationships/font" Target="fonts/Roboto-regular.fntdata"/><Relationship Id="rId14" Type="http://schemas.openxmlformats.org/officeDocument/2006/relationships/slide" Target="slides/slide8.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18" Type="http://schemas.openxmlformats.org/officeDocument/2006/relationships/font" Target="fonts/Roboto-boldItalic.fntdata"/><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10-26T17:49:58.524">
    <p:pos x="196" y="280"/>
    <p:text>This is an interesting slide...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jankin.com/files/ijcai19-sdg16.pdf" TargetMode="External"/><Relationship Id="rId3" Type="http://schemas.openxmlformats.org/officeDocument/2006/relationships/hyperlink" Target="https://www.seedsrenewables.com/wp-content/uploads/attachments/Achieving%20the%20Impossible%20can%20we%20be%20SDG16%20believers.pdf" TargetMode="External"/><Relationship Id="rId4" Type="http://schemas.openxmlformats.org/officeDocument/2006/relationships/hyperlink" Target="https://sdg-tracker.org/peace-justice" TargetMode="External"/><Relationship Id="rId5" Type="http://schemas.openxmlformats.org/officeDocument/2006/relationships/hyperlink" Target="https://www.usip.org/guiding-principles-stabilization-and-reconstruction-the-web-version/stable-governance"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1dba8d5f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f1dba8d5f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2"/>
              </a:rPr>
              <a:t>https://sjankin.com/files/ijcai19-sdg16.pdf</a:t>
            </a:r>
            <a:endParaRPr/>
          </a:p>
          <a:p>
            <a:pPr indent="0" lvl="0" marL="0" rtl="0" algn="l">
              <a:spcBef>
                <a:spcPts val="0"/>
              </a:spcBef>
              <a:spcAft>
                <a:spcPts val="0"/>
              </a:spcAft>
              <a:buNone/>
            </a:pPr>
            <a:r>
              <a:rPr lang="en" u="sng">
                <a:solidFill>
                  <a:schemeClr val="hlink"/>
                </a:solidFill>
                <a:hlinkClick r:id="rId3"/>
              </a:rPr>
              <a:t>https://www.seedsrenewables.com/wp-content/uploads/attachments/Achieving%20the%20Impossible%20can%20we%20be%20SDG16%20believers.pdf</a:t>
            </a:r>
            <a:endParaRPr/>
          </a:p>
          <a:p>
            <a:pPr indent="0" lvl="0" marL="0" rtl="0" algn="l">
              <a:spcBef>
                <a:spcPts val="0"/>
              </a:spcBef>
              <a:spcAft>
                <a:spcPts val="0"/>
              </a:spcAft>
              <a:buNone/>
            </a:pPr>
            <a:r>
              <a:rPr lang="en" u="sng">
                <a:solidFill>
                  <a:schemeClr val="hlink"/>
                </a:solidFill>
                <a:hlinkClick r:id="rId4"/>
              </a:rPr>
              <a:t>https://sdg-tracker.org/peace-justice</a:t>
            </a:r>
            <a:endParaRPr/>
          </a:p>
          <a:p>
            <a:pPr indent="0" lvl="0" marL="0" rtl="0" algn="l">
              <a:spcBef>
                <a:spcPts val="0"/>
              </a:spcBef>
              <a:spcAft>
                <a:spcPts val="0"/>
              </a:spcAft>
              <a:buNone/>
            </a:pPr>
            <a:r>
              <a:rPr lang="en" u="sng">
                <a:solidFill>
                  <a:schemeClr val="hlink"/>
                </a:solidFill>
                <a:hlinkClick r:id="rId5"/>
              </a:rPr>
              <a:t>https://www.usip.org/guiding-principles-stabilization-and-reconstruction-the-web-version/stable-governance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f7a78f3d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f7a78f3d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f1dba8d5f7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f1dba8d5f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f1dba8d5f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f1dba8d5f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f1dba8d5f7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f1dba8d5f7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Kelsall, Tim, and Matthias vom Hau. </a:t>
            </a:r>
            <a:r>
              <a:rPr i="1" lang="en" sz="1200">
                <a:solidFill>
                  <a:schemeClr val="dk1"/>
                </a:solidFill>
                <a:latin typeface="Times New Roman"/>
                <a:ea typeface="Times New Roman"/>
                <a:cs typeface="Times New Roman"/>
                <a:sym typeface="Times New Roman"/>
              </a:rPr>
              <a:t>Beyond Institutions: Political Settlements Analysis and Development</a:t>
            </a:r>
            <a:r>
              <a:rPr lang="en" sz="1200">
                <a:solidFill>
                  <a:schemeClr val="dk1"/>
                </a:solidFill>
                <a:latin typeface="Times New Roman"/>
                <a:ea typeface="Times New Roman"/>
                <a:cs typeface="Times New Roman"/>
                <a:sym typeface="Times New Roman"/>
              </a:rPr>
              <a:t>. Institut Barcelona d’Estudis Internacionals (IBEI), 2020, http://www.jstor.org/stable/resrep28791.</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Naidu, Sanusha. “Mozambique: Prospects for a Lasting Peace?” </a:t>
            </a:r>
            <a:r>
              <a:rPr i="1" lang="en" sz="1200">
                <a:solidFill>
                  <a:schemeClr val="dk1"/>
                </a:solidFill>
                <a:latin typeface="Times New Roman"/>
                <a:ea typeface="Times New Roman"/>
                <a:cs typeface="Times New Roman"/>
                <a:sym typeface="Times New Roman"/>
              </a:rPr>
              <a:t>Mozambique: Prospects for a Lasting Peace?</a:t>
            </a:r>
            <a:r>
              <a:rPr lang="en" sz="1200">
                <a:solidFill>
                  <a:schemeClr val="dk1"/>
                </a:solidFill>
                <a:latin typeface="Times New Roman"/>
                <a:ea typeface="Times New Roman"/>
                <a:cs typeface="Times New Roman"/>
                <a:sym typeface="Times New Roman"/>
              </a:rPr>
              <a:t>, Clingendael Institute, 2001, pp. 7–30, http://www.jstor.org/stable/resrep05495.4.</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Jones, Bruce, Molly Elgin-Cossart, and Jane Esberg. 2012. Pathways Out Of Fragility: The Case for a Research Agenda on Inclusive Political Settlements in Fragile States. New York: Centre for International Cooperation.</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03315218c9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03315218c9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04e0fdedb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04e0fdedb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4.jpg"/><Relationship Id="rId5"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16.jpg"/><Relationship Id="rId5"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comments" Target="../comments/comment1.xml"/><Relationship Id="rId4" Type="http://schemas.openxmlformats.org/officeDocument/2006/relationships/image" Target="../media/image9.png"/><Relationship Id="rId5"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1.jpg"/><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sjankin.com/files/ijcai19-sdg16.pdf" TargetMode="External"/><Relationship Id="rId4" Type="http://schemas.openxmlformats.org/officeDocument/2006/relationships/hyperlink" Target="https://www.seedsrenewables.com/wp-content/uploads/attachments/Achieving%20the%20Impossible%20can%20we%20be%20SDG16%20believers.pdf" TargetMode="External"/><Relationship Id="rId5" Type="http://schemas.openxmlformats.org/officeDocument/2006/relationships/hyperlink" Target="https://sdg-tracker.org/peace-justice" TargetMode="External"/><Relationship Id="rId6" Type="http://schemas.openxmlformats.org/officeDocument/2006/relationships/hyperlink" Target="https://www.usip.org/guiding-principles-stabilization-and-reconstruction-the-web-version/stable-governance" TargetMode="External"/><Relationship Id="rId7"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27052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highlight>
                  <a:srgbClr val="E8F6FF"/>
                </a:highlight>
                <a:latin typeface="Times New Roman"/>
                <a:ea typeface="Times New Roman"/>
                <a:cs typeface="Times New Roman"/>
                <a:sym typeface="Times New Roman"/>
              </a:rPr>
              <a:t>SDG 16: Framing the Development of Stable Institutions Confronted by Climate Change</a:t>
            </a:r>
            <a:endParaRPr>
              <a:highlight>
                <a:srgbClr val="E8F6FF"/>
              </a:highlight>
              <a:latin typeface="Times New Roman"/>
              <a:ea typeface="Times New Roman"/>
              <a:cs typeface="Times New Roman"/>
              <a:sym typeface="Times New Roman"/>
            </a:endParaRPr>
          </a:p>
        </p:txBody>
      </p:sp>
      <p:sp>
        <p:nvSpPr>
          <p:cNvPr id="55" name="Google Shape;55;p13"/>
          <p:cNvSpPr txBox="1"/>
          <p:nvPr>
            <p:ph idx="1" type="subTitle"/>
          </p:nvPr>
        </p:nvSpPr>
        <p:spPr>
          <a:xfrm>
            <a:off x="360600" y="345757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highlight>
                  <a:srgbClr val="E8F6FF"/>
                </a:highlight>
                <a:latin typeface="Times New Roman"/>
                <a:ea typeface="Times New Roman"/>
                <a:cs typeface="Times New Roman"/>
                <a:sym typeface="Times New Roman"/>
              </a:rPr>
              <a:t>Sarah Viders, Brianna Bruyere, Matthew Brolund, Trevor Mueller, Dominic Scariato</a:t>
            </a:r>
            <a:endParaRPr>
              <a:highlight>
                <a:srgbClr val="E8F6FF"/>
              </a:highlight>
              <a:latin typeface="Times New Roman"/>
              <a:ea typeface="Times New Roman"/>
              <a:cs typeface="Times New Roman"/>
              <a:sym typeface="Times New Roman"/>
            </a:endParaRPr>
          </a:p>
        </p:txBody>
      </p:sp>
      <p:pic>
        <p:nvPicPr>
          <p:cNvPr id="56" name="Google Shape;56;p13"/>
          <p:cNvPicPr preferRelativeResize="0"/>
          <p:nvPr/>
        </p:nvPicPr>
        <p:blipFill>
          <a:blip r:embed="rId4">
            <a:alphaModFix/>
          </a:blip>
          <a:stretch>
            <a:fillRect/>
          </a:stretch>
        </p:blipFill>
        <p:spPr>
          <a:xfrm>
            <a:off x="-4" y="-4"/>
            <a:ext cx="1426725" cy="1426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What is SDG 16?</a:t>
            </a:r>
            <a:endParaRPr b="1"/>
          </a:p>
        </p:txBody>
      </p:sp>
      <p:sp>
        <p:nvSpPr>
          <p:cNvPr id="62" name="Google Shape;62;p14"/>
          <p:cNvSpPr txBox="1"/>
          <p:nvPr>
            <p:ph idx="1" type="body"/>
          </p:nvPr>
        </p:nvSpPr>
        <p:spPr>
          <a:xfrm>
            <a:off x="132150" y="953575"/>
            <a:ext cx="8520600" cy="3416400"/>
          </a:xfrm>
          <a:prstGeom prst="rect">
            <a:avLst/>
          </a:prstGeom>
        </p:spPr>
        <p:txBody>
          <a:bodyPr anchorCtr="0" anchor="t" bIns="91425" lIns="91425" spcFirstLastPara="1" rIns="91425" wrap="square" tIns="91425">
            <a:noAutofit/>
          </a:bodyPr>
          <a:lstStyle/>
          <a:p>
            <a:pPr indent="-292100" lvl="0" marL="457200" rtl="0" algn="l">
              <a:spcBef>
                <a:spcPts val="0"/>
              </a:spcBef>
              <a:spcAft>
                <a:spcPts val="0"/>
              </a:spcAft>
              <a:buClr>
                <a:srgbClr val="434343"/>
              </a:buClr>
              <a:buSzPts val="1000"/>
              <a:buChar char="●"/>
            </a:pPr>
            <a:r>
              <a:rPr b="1" lang="en" sz="1000">
                <a:solidFill>
                  <a:srgbClr val="434343"/>
                </a:solidFill>
              </a:rPr>
              <a:t>To promote peaceful and inclusive societies that have sustainable development and provide justice for all with stable institutions (Whaites, 2016)</a:t>
            </a:r>
            <a:endParaRPr b="1" sz="1000">
              <a:solidFill>
                <a:srgbClr val="434343"/>
              </a:solidFill>
            </a:endParaRPr>
          </a:p>
          <a:p>
            <a:pPr indent="-292100" lvl="0" marL="457200" rtl="0" algn="l">
              <a:spcBef>
                <a:spcPts val="0"/>
              </a:spcBef>
              <a:spcAft>
                <a:spcPts val="0"/>
              </a:spcAft>
              <a:buClr>
                <a:srgbClr val="434343"/>
              </a:buClr>
              <a:buSzPts val="1000"/>
              <a:buChar char="●"/>
            </a:pPr>
            <a:r>
              <a:rPr lang="en" sz="1000">
                <a:solidFill>
                  <a:srgbClr val="434343"/>
                </a:solidFill>
              </a:rPr>
              <a:t>What is a stable institution?</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An end state where the state is able to provide the essential services while serving as a responsible steward of state resources (United States Institute of Peace) </a:t>
            </a:r>
            <a:endParaRPr sz="1000">
              <a:solidFill>
                <a:srgbClr val="434343"/>
              </a:solidFill>
            </a:endParaRPr>
          </a:p>
          <a:p>
            <a:pPr indent="-292100" lvl="2" marL="1371600" rtl="0" algn="l">
              <a:spcBef>
                <a:spcPts val="0"/>
              </a:spcBef>
              <a:spcAft>
                <a:spcPts val="0"/>
              </a:spcAft>
              <a:buClr>
                <a:srgbClr val="434343"/>
              </a:buClr>
              <a:buSzPts val="1000"/>
              <a:buChar char="■"/>
            </a:pPr>
            <a:r>
              <a:rPr lang="en" sz="1000">
                <a:solidFill>
                  <a:srgbClr val="434343"/>
                </a:solidFill>
              </a:rPr>
              <a:t>Human population needs met</a:t>
            </a:r>
            <a:endParaRPr sz="1000">
              <a:solidFill>
                <a:srgbClr val="434343"/>
              </a:solidFill>
            </a:endParaRPr>
          </a:p>
          <a:p>
            <a:pPr indent="-292100" lvl="2" marL="1371600" rtl="0" algn="l">
              <a:spcBef>
                <a:spcPts val="0"/>
              </a:spcBef>
              <a:spcAft>
                <a:spcPts val="0"/>
              </a:spcAft>
              <a:buClr>
                <a:srgbClr val="434343"/>
              </a:buClr>
              <a:buSzPts val="1000"/>
              <a:buChar char="■"/>
            </a:pPr>
            <a:r>
              <a:rPr lang="en" sz="1000">
                <a:solidFill>
                  <a:srgbClr val="434343"/>
                </a:solidFill>
              </a:rPr>
              <a:t>Social justice</a:t>
            </a:r>
            <a:endParaRPr sz="1000">
              <a:solidFill>
                <a:srgbClr val="434343"/>
              </a:solidFill>
            </a:endParaRPr>
          </a:p>
          <a:p>
            <a:pPr indent="-292100" lvl="2" marL="1371600" rtl="0" algn="l">
              <a:spcBef>
                <a:spcPts val="0"/>
              </a:spcBef>
              <a:spcAft>
                <a:spcPts val="0"/>
              </a:spcAft>
              <a:buClr>
                <a:srgbClr val="434343"/>
              </a:buClr>
              <a:buSzPts val="1000"/>
              <a:buChar char="■"/>
            </a:pPr>
            <a:r>
              <a:rPr lang="en" sz="1000">
                <a:solidFill>
                  <a:srgbClr val="434343"/>
                </a:solidFill>
              </a:rPr>
              <a:t>Conflicts are managed peacefully </a:t>
            </a:r>
            <a:endParaRPr sz="1000">
              <a:solidFill>
                <a:srgbClr val="434343"/>
              </a:solidFill>
            </a:endParaRPr>
          </a:p>
          <a:p>
            <a:pPr indent="-292100" lvl="0" marL="457200" rtl="0" algn="l">
              <a:spcBef>
                <a:spcPts val="0"/>
              </a:spcBef>
              <a:spcAft>
                <a:spcPts val="0"/>
              </a:spcAft>
              <a:buClr>
                <a:srgbClr val="434343"/>
              </a:buClr>
              <a:buSzPts val="1000"/>
              <a:buChar char="●"/>
            </a:pPr>
            <a:r>
              <a:rPr lang="en" sz="1000">
                <a:solidFill>
                  <a:srgbClr val="434343"/>
                </a:solidFill>
              </a:rPr>
              <a:t>12 Main Targets: </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To reduce violence</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Stopping organized crime</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Protect children from abuse and trafficking </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Reducing corruption</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Transparent institutions </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Strengthen the participation of developing countries </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Promote rule of law and to ensure equal justice</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Developing stable institutions </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Representative decision making</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Providing universal legal identity</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Public access to information</a:t>
            </a:r>
            <a:endParaRPr sz="1000">
              <a:solidFill>
                <a:srgbClr val="434343"/>
              </a:solidFill>
            </a:endParaRPr>
          </a:p>
          <a:p>
            <a:pPr indent="-292100" lvl="1" marL="914400" rtl="0" algn="l">
              <a:spcBef>
                <a:spcPts val="0"/>
              </a:spcBef>
              <a:spcAft>
                <a:spcPts val="0"/>
              </a:spcAft>
              <a:buClr>
                <a:srgbClr val="434343"/>
              </a:buClr>
              <a:buSzPts val="1000"/>
              <a:buChar char="○"/>
            </a:pPr>
            <a:r>
              <a:rPr lang="en" sz="1000">
                <a:solidFill>
                  <a:srgbClr val="434343"/>
                </a:solidFill>
              </a:rPr>
              <a:t>Enforcing non-discriminatory laws </a:t>
            </a:r>
            <a:endParaRPr sz="1000">
              <a:solidFill>
                <a:srgbClr val="434343"/>
              </a:solidFill>
            </a:endParaRPr>
          </a:p>
          <a:p>
            <a:pPr indent="-292100" lvl="0" marL="457200" rtl="0" algn="l">
              <a:spcBef>
                <a:spcPts val="0"/>
              </a:spcBef>
              <a:spcAft>
                <a:spcPts val="0"/>
              </a:spcAft>
              <a:buClr>
                <a:srgbClr val="434343"/>
              </a:buClr>
              <a:buSzPts val="1000"/>
              <a:buChar char="●"/>
            </a:pPr>
            <a:r>
              <a:rPr lang="en" sz="1000">
                <a:solidFill>
                  <a:srgbClr val="434343"/>
                </a:solidFill>
              </a:rPr>
              <a:t>Why do you all think it is important to have SDG 16 to combat climate change? </a:t>
            </a:r>
            <a:endParaRPr sz="1000">
              <a:solidFill>
                <a:srgbClr val="434343"/>
              </a:solidFill>
            </a:endParaRPr>
          </a:p>
        </p:txBody>
      </p:sp>
      <p:pic>
        <p:nvPicPr>
          <p:cNvPr id="63" name="Google Shape;63;p14"/>
          <p:cNvPicPr preferRelativeResize="0"/>
          <p:nvPr/>
        </p:nvPicPr>
        <p:blipFill>
          <a:blip r:embed="rId3">
            <a:alphaModFix/>
          </a:blip>
          <a:stretch>
            <a:fillRect/>
          </a:stretch>
        </p:blipFill>
        <p:spPr>
          <a:xfrm>
            <a:off x="7367100" y="2328750"/>
            <a:ext cx="1711125" cy="1711125"/>
          </a:xfrm>
          <a:prstGeom prst="rect">
            <a:avLst/>
          </a:prstGeom>
          <a:noFill/>
          <a:ln>
            <a:noFill/>
          </a:ln>
        </p:spPr>
      </p:pic>
      <p:pic>
        <p:nvPicPr>
          <p:cNvPr id="64" name="Google Shape;64;p14"/>
          <p:cNvPicPr preferRelativeResize="0"/>
          <p:nvPr/>
        </p:nvPicPr>
        <p:blipFill>
          <a:blip r:embed="rId4">
            <a:alphaModFix/>
          </a:blip>
          <a:stretch>
            <a:fillRect/>
          </a:stretch>
        </p:blipFill>
        <p:spPr>
          <a:xfrm>
            <a:off x="4703475" y="2303238"/>
            <a:ext cx="2590800" cy="17621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How is the world doing on SDG 16? </a:t>
            </a:r>
            <a:endParaRPr b="1"/>
          </a:p>
        </p:txBody>
      </p:sp>
      <p:sp>
        <p:nvSpPr>
          <p:cNvPr id="70" name="Google Shape;70;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Difficult to measure progress</a:t>
            </a:r>
            <a:endParaRPr/>
          </a:p>
          <a:p>
            <a:pPr indent="-317500" lvl="1" marL="914400" rtl="0" algn="l">
              <a:spcBef>
                <a:spcPts val="0"/>
              </a:spcBef>
              <a:spcAft>
                <a:spcPts val="0"/>
              </a:spcAft>
              <a:buSzPts val="1400"/>
              <a:buChar char="○"/>
            </a:pPr>
            <a:r>
              <a:rPr lang="en"/>
              <a:t>Issue of validity in measurements </a:t>
            </a:r>
            <a:endParaRPr/>
          </a:p>
          <a:p>
            <a:pPr indent="-317500" lvl="1" marL="914400" rtl="0" algn="l">
              <a:spcBef>
                <a:spcPts val="0"/>
              </a:spcBef>
              <a:spcAft>
                <a:spcPts val="0"/>
              </a:spcAft>
              <a:buSzPts val="1400"/>
              <a:buChar char="○"/>
            </a:pPr>
            <a:r>
              <a:rPr lang="en"/>
              <a:t>Based on availability of data rather than degree to which they track progress on a specific target </a:t>
            </a:r>
            <a:endParaRPr/>
          </a:p>
          <a:p>
            <a:pPr indent="-317500" lvl="1" marL="914400" rtl="0" algn="l">
              <a:spcBef>
                <a:spcPts val="0"/>
              </a:spcBef>
              <a:spcAft>
                <a:spcPts val="0"/>
              </a:spcAft>
              <a:buSzPts val="1400"/>
              <a:buChar char="○"/>
            </a:pPr>
            <a:r>
              <a:rPr lang="en"/>
              <a:t>Little data </a:t>
            </a:r>
            <a:r>
              <a:rPr lang="en"/>
              <a:t>available</a:t>
            </a:r>
            <a:r>
              <a:rPr lang="en"/>
              <a:t> </a:t>
            </a:r>
            <a:endParaRPr/>
          </a:p>
          <a:p>
            <a:pPr indent="-317500" lvl="1" marL="914400" rtl="0" algn="l">
              <a:spcBef>
                <a:spcPts val="0"/>
              </a:spcBef>
              <a:spcAft>
                <a:spcPts val="0"/>
              </a:spcAft>
              <a:buSzPts val="1400"/>
              <a:buChar char="○"/>
            </a:pPr>
            <a:r>
              <a:rPr lang="en"/>
              <a:t>Not a lot of indicators for the targets </a:t>
            </a:r>
            <a:endParaRPr/>
          </a:p>
          <a:p>
            <a:pPr indent="-317500" lvl="1" marL="914400" rtl="0" algn="l">
              <a:spcBef>
                <a:spcPts val="0"/>
              </a:spcBef>
              <a:spcAft>
                <a:spcPts val="0"/>
              </a:spcAft>
              <a:buSzPts val="1400"/>
              <a:buChar char="○"/>
            </a:pPr>
            <a:r>
              <a:rPr lang="en"/>
              <a:t>How do you track the trends </a:t>
            </a:r>
            <a:r>
              <a:rPr lang="en"/>
              <a:t>across</a:t>
            </a:r>
            <a:r>
              <a:rPr lang="en"/>
              <a:t> 23 different indicators?</a:t>
            </a:r>
            <a:endParaRPr/>
          </a:p>
          <a:p>
            <a:pPr indent="-342900" lvl="0" marL="457200" rtl="0" algn="l">
              <a:spcBef>
                <a:spcPts val="0"/>
              </a:spcBef>
              <a:spcAft>
                <a:spcPts val="0"/>
              </a:spcAft>
              <a:buSzPts val="1800"/>
              <a:buChar char="●"/>
            </a:pPr>
            <a:r>
              <a:rPr lang="en"/>
              <a:t>A long term goal</a:t>
            </a:r>
            <a:endParaRPr/>
          </a:p>
          <a:p>
            <a:pPr indent="-317500" lvl="1" marL="914400" rtl="0" algn="l">
              <a:spcBef>
                <a:spcPts val="0"/>
              </a:spcBef>
              <a:spcAft>
                <a:spcPts val="0"/>
              </a:spcAft>
              <a:buSzPts val="1400"/>
              <a:buChar char="○"/>
            </a:pPr>
            <a:r>
              <a:rPr lang="en"/>
              <a:t>Some states still remain a substantial amount away from the target goals </a:t>
            </a:r>
            <a:endParaRPr/>
          </a:p>
          <a:p>
            <a:pPr indent="-317500" lvl="1" marL="914400" rtl="0" algn="l">
              <a:spcBef>
                <a:spcPts val="0"/>
              </a:spcBef>
              <a:spcAft>
                <a:spcPts val="0"/>
              </a:spcAft>
              <a:buSzPts val="1400"/>
              <a:buChar char="○"/>
            </a:pPr>
            <a:r>
              <a:rPr lang="en"/>
              <a:t>In the 2011 World Development Report, used Singapore as an example of institutional quality and projected countries such as Haiti to take up to 600 years to reach Singapore</a:t>
            </a:r>
            <a:endParaRPr/>
          </a:p>
        </p:txBody>
      </p:sp>
      <p:pic>
        <p:nvPicPr>
          <p:cNvPr id="71" name="Google Shape;71;p15"/>
          <p:cNvPicPr preferRelativeResize="0"/>
          <p:nvPr/>
        </p:nvPicPr>
        <p:blipFill>
          <a:blip r:embed="rId3">
            <a:alphaModFix/>
          </a:blip>
          <a:stretch>
            <a:fillRect/>
          </a:stretch>
        </p:blipFill>
        <p:spPr>
          <a:xfrm>
            <a:off x="6600813" y="-12"/>
            <a:ext cx="2543175" cy="1800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391475" y="4773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Linking Climate Change to SDG 16 </a:t>
            </a:r>
            <a:endParaRPr b="1"/>
          </a:p>
        </p:txBody>
      </p:sp>
      <p:sp>
        <p:nvSpPr>
          <p:cNvPr id="77" name="Google Shape;77;p16"/>
          <p:cNvSpPr txBox="1"/>
          <p:nvPr>
            <p:ph idx="1" type="body"/>
          </p:nvPr>
        </p:nvSpPr>
        <p:spPr>
          <a:xfrm>
            <a:off x="311700" y="1420881"/>
            <a:ext cx="8520600" cy="3416400"/>
          </a:xfrm>
          <a:prstGeom prst="rect">
            <a:avLst/>
          </a:prstGeom>
        </p:spPr>
        <p:txBody>
          <a:bodyPr anchorCtr="0" anchor="t" bIns="91425" lIns="91425" spcFirstLastPara="1" rIns="91425" wrap="square" tIns="91425">
            <a:noAutofit/>
          </a:bodyPr>
          <a:lstStyle/>
          <a:p>
            <a:pPr indent="-340518" lvl="0" marL="457200" rtl="0" algn="l">
              <a:lnSpc>
                <a:spcPct val="95000"/>
              </a:lnSpc>
              <a:spcBef>
                <a:spcPts val="0"/>
              </a:spcBef>
              <a:spcAft>
                <a:spcPts val="0"/>
              </a:spcAft>
              <a:buClr>
                <a:srgbClr val="666666"/>
              </a:buClr>
              <a:buSzPts val="1763"/>
              <a:buChar char="●"/>
            </a:pPr>
            <a:r>
              <a:rPr lang="en" sz="1762">
                <a:solidFill>
                  <a:srgbClr val="666666"/>
                </a:solidFill>
              </a:rPr>
              <a:t>By having ac</a:t>
            </a:r>
            <a:r>
              <a:rPr lang="en" sz="1762">
                <a:solidFill>
                  <a:srgbClr val="666666"/>
                </a:solidFill>
              </a:rPr>
              <a:t>countable i</a:t>
            </a:r>
            <a:r>
              <a:rPr lang="en" sz="1762">
                <a:solidFill>
                  <a:srgbClr val="666666"/>
                </a:solidFill>
              </a:rPr>
              <a:t>nstitutions, we can promote sustainable development (Dasandi &amp; Mikhaylov, 2019). </a:t>
            </a:r>
            <a:endParaRPr sz="1762">
              <a:solidFill>
                <a:srgbClr val="666666"/>
              </a:solidFill>
            </a:endParaRPr>
          </a:p>
          <a:p>
            <a:pPr indent="-340518" lvl="0" marL="457200" rtl="0" algn="l">
              <a:lnSpc>
                <a:spcPct val="95000"/>
              </a:lnSpc>
              <a:spcBef>
                <a:spcPts val="0"/>
              </a:spcBef>
              <a:spcAft>
                <a:spcPts val="0"/>
              </a:spcAft>
              <a:buClr>
                <a:srgbClr val="666666"/>
              </a:buClr>
              <a:buSzPts val="1763"/>
              <a:buChar char="●"/>
            </a:pPr>
            <a:r>
              <a:rPr lang="en" sz="1762">
                <a:solidFill>
                  <a:srgbClr val="666666"/>
                </a:solidFill>
              </a:rPr>
              <a:t>Governments and non corrupt organizations to pass policy for better pollution, poverty, and natural disaster protocol</a:t>
            </a:r>
            <a:endParaRPr sz="1762">
              <a:solidFill>
                <a:srgbClr val="666666"/>
              </a:solidFill>
            </a:endParaRPr>
          </a:p>
          <a:p>
            <a:pPr indent="-340518" lvl="0" marL="457200" rtl="0" algn="l">
              <a:lnSpc>
                <a:spcPct val="95000"/>
              </a:lnSpc>
              <a:spcBef>
                <a:spcPts val="0"/>
              </a:spcBef>
              <a:spcAft>
                <a:spcPts val="0"/>
              </a:spcAft>
              <a:buClr>
                <a:srgbClr val="666666"/>
              </a:buClr>
              <a:buSzPts val="1763"/>
              <a:buChar char="●"/>
            </a:pPr>
            <a:r>
              <a:rPr b="1" lang="en" sz="1762">
                <a:solidFill>
                  <a:srgbClr val="666666"/>
                </a:solidFill>
                <a:highlight>
                  <a:srgbClr val="E8F6FF"/>
                </a:highlight>
              </a:rPr>
              <a:t>Governance frameworks impact the distribution of the costs and benefits related to the use of natural resources. This includes costs associated with environmental degradation and climate change, and benefits stemming from biodiversity conservation(IUCN).</a:t>
            </a:r>
            <a:endParaRPr sz="1762">
              <a:solidFill>
                <a:srgbClr val="666666"/>
              </a:solidFill>
              <a:highlight>
                <a:srgbClr val="E8F6FF"/>
              </a:highlight>
            </a:endParaRPr>
          </a:p>
        </p:txBody>
      </p:sp>
      <p:pic>
        <p:nvPicPr>
          <p:cNvPr descr="Goal 16: Peace, Justice and Strong Institutions | IDLO - International  Development Law Organization" id="78" name="Google Shape;78;p16"/>
          <p:cNvPicPr preferRelativeResize="0"/>
          <p:nvPr/>
        </p:nvPicPr>
        <p:blipFill>
          <a:blip r:embed="rId3">
            <a:alphaModFix/>
          </a:blip>
          <a:stretch>
            <a:fillRect/>
          </a:stretch>
        </p:blipFill>
        <p:spPr>
          <a:xfrm>
            <a:off x="4407750" y="3722625"/>
            <a:ext cx="4736250" cy="1420875"/>
          </a:xfrm>
          <a:prstGeom prst="rect">
            <a:avLst/>
          </a:prstGeom>
          <a:noFill/>
          <a:ln>
            <a:noFill/>
          </a:ln>
        </p:spPr>
      </p:pic>
      <p:pic>
        <p:nvPicPr>
          <p:cNvPr id="79" name="Google Shape;79;p16"/>
          <p:cNvPicPr preferRelativeResize="0"/>
          <p:nvPr/>
        </p:nvPicPr>
        <p:blipFill>
          <a:blip r:embed="rId4">
            <a:alphaModFix/>
          </a:blip>
          <a:stretch>
            <a:fillRect/>
          </a:stretch>
        </p:blipFill>
        <p:spPr>
          <a:xfrm>
            <a:off x="-4" y="3722625"/>
            <a:ext cx="2727729" cy="1420875"/>
          </a:xfrm>
          <a:prstGeom prst="rect">
            <a:avLst/>
          </a:prstGeom>
          <a:noFill/>
          <a:ln>
            <a:noFill/>
          </a:ln>
        </p:spPr>
      </p:pic>
      <p:pic>
        <p:nvPicPr>
          <p:cNvPr id="80" name="Google Shape;80;p16"/>
          <p:cNvPicPr preferRelativeResize="0"/>
          <p:nvPr/>
        </p:nvPicPr>
        <p:blipFill>
          <a:blip r:embed="rId5">
            <a:alphaModFix/>
          </a:blip>
          <a:stretch>
            <a:fillRect/>
          </a:stretch>
        </p:blipFill>
        <p:spPr>
          <a:xfrm>
            <a:off x="6152371" y="53213"/>
            <a:ext cx="2202354" cy="14208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84" name="Shape 84"/>
        <p:cNvGrpSpPr/>
        <p:nvPr/>
      </p:nvGrpSpPr>
      <p:grpSpPr>
        <a:xfrm>
          <a:off x="0" y="0"/>
          <a:ext cx="0" cy="0"/>
          <a:chOff x="0" y="0"/>
          <a:chExt cx="0" cy="0"/>
        </a:xfrm>
      </p:grpSpPr>
      <p:sp>
        <p:nvSpPr>
          <p:cNvPr id="85" name="Google Shape;85;p17"/>
          <p:cNvSpPr txBox="1"/>
          <p:nvPr>
            <p:ph type="title"/>
          </p:nvPr>
        </p:nvSpPr>
        <p:spPr>
          <a:xfrm>
            <a:off x="296600" y="2908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Scientific Research</a:t>
            </a:r>
            <a:endParaRPr b="1"/>
          </a:p>
        </p:txBody>
      </p:sp>
      <p:sp>
        <p:nvSpPr>
          <p:cNvPr id="86" name="Google Shape;86;p17"/>
          <p:cNvSpPr txBox="1"/>
          <p:nvPr>
            <p:ph idx="1" type="body"/>
          </p:nvPr>
        </p:nvSpPr>
        <p:spPr>
          <a:xfrm>
            <a:off x="311700" y="813750"/>
            <a:ext cx="8520600" cy="35160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None/>
            </a:pPr>
            <a:r>
              <a:rPr lang="en" sz="1200">
                <a:solidFill>
                  <a:srgbClr val="222222"/>
                </a:solidFill>
                <a:highlight>
                  <a:srgbClr val="E8F6FF"/>
                </a:highlight>
                <a:latin typeface="Roboto"/>
                <a:ea typeface="Roboto"/>
                <a:cs typeface="Roboto"/>
                <a:sym typeface="Roboto"/>
              </a:rPr>
              <a:t>Sachs, J.D., Schmidt-Traub, G., Mazzucato, M. </a:t>
            </a:r>
            <a:r>
              <a:rPr i="1" lang="en" sz="1200">
                <a:solidFill>
                  <a:srgbClr val="222222"/>
                </a:solidFill>
                <a:highlight>
                  <a:srgbClr val="E8F6FF"/>
                </a:highlight>
                <a:latin typeface="Roboto"/>
                <a:ea typeface="Roboto"/>
                <a:cs typeface="Roboto"/>
                <a:sym typeface="Roboto"/>
              </a:rPr>
              <a:t>et al.</a:t>
            </a:r>
            <a:r>
              <a:rPr lang="en" sz="1200">
                <a:solidFill>
                  <a:srgbClr val="222222"/>
                </a:solidFill>
                <a:highlight>
                  <a:srgbClr val="E8F6FF"/>
                </a:highlight>
                <a:latin typeface="Roboto"/>
                <a:ea typeface="Roboto"/>
                <a:cs typeface="Roboto"/>
                <a:sym typeface="Roboto"/>
              </a:rPr>
              <a:t> Six Transformations to achieve the Sustainable Development Goals. </a:t>
            </a:r>
            <a:r>
              <a:rPr i="1" lang="en" sz="1200">
                <a:solidFill>
                  <a:srgbClr val="222222"/>
                </a:solidFill>
                <a:highlight>
                  <a:srgbClr val="E8F6FF"/>
                </a:highlight>
                <a:latin typeface="Roboto"/>
                <a:ea typeface="Roboto"/>
                <a:cs typeface="Roboto"/>
                <a:sym typeface="Roboto"/>
              </a:rPr>
              <a:t>Nat Sustain</a:t>
            </a:r>
            <a:r>
              <a:rPr lang="en" sz="1200">
                <a:solidFill>
                  <a:srgbClr val="222222"/>
                </a:solidFill>
                <a:highlight>
                  <a:srgbClr val="E8F6FF"/>
                </a:highlight>
                <a:latin typeface="Roboto"/>
                <a:ea typeface="Roboto"/>
                <a:cs typeface="Roboto"/>
                <a:sym typeface="Roboto"/>
              </a:rPr>
              <a:t> 2, 805–814 (2019)</a:t>
            </a:r>
            <a:endParaRPr sz="1200">
              <a:solidFill>
                <a:srgbClr val="222222"/>
              </a:solidFill>
              <a:highlight>
                <a:srgbClr val="E8F6FF"/>
              </a:highlight>
              <a:latin typeface="Roboto"/>
              <a:ea typeface="Roboto"/>
              <a:cs typeface="Roboto"/>
              <a:sym typeface="Roboto"/>
            </a:endParaRPr>
          </a:p>
          <a:p>
            <a:pPr indent="0" lvl="0" marL="0" rtl="0" algn="l">
              <a:lnSpc>
                <a:spcPct val="100000"/>
              </a:lnSpc>
              <a:spcBef>
                <a:spcPts val="0"/>
              </a:spcBef>
              <a:spcAft>
                <a:spcPts val="0"/>
              </a:spcAft>
              <a:buNone/>
            </a:pPr>
            <a:r>
              <a:t/>
            </a:r>
            <a:endParaRPr sz="1200">
              <a:solidFill>
                <a:srgbClr val="222222"/>
              </a:solidFill>
              <a:highlight>
                <a:srgbClr val="E8F6FF"/>
              </a:highlight>
              <a:latin typeface="Roboto"/>
              <a:ea typeface="Roboto"/>
              <a:cs typeface="Roboto"/>
              <a:sym typeface="Roboto"/>
            </a:endParaRPr>
          </a:p>
          <a:p>
            <a:pPr indent="-304800" lvl="0" marL="457200" rtl="0" algn="l">
              <a:lnSpc>
                <a:spcPct val="100000"/>
              </a:lnSpc>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Transformation 4 - rapid decarbonization and sustainable industry </a:t>
            </a:r>
            <a:endParaRPr sz="1200">
              <a:solidFill>
                <a:srgbClr val="222222"/>
              </a:solidFill>
              <a:highlight>
                <a:srgbClr val="E8F6FF"/>
              </a:highlight>
              <a:latin typeface="Roboto"/>
              <a:ea typeface="Roboto"/>
              <a:cs typeface="Roboto"/>
              <a:sym typeface="Roboto"/>
            </a:endParaRPr>
          </a:p>
          <a:p>
            <a:pPr indent="-304800" lvl="0" marL="457200" rtl="0" algn="l">
              <a:lnSpc>
                <a:spcPct val="100000"/>
              </a:lnSpc>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Sustainable industry as necessary for green development</a:t>
            </a:r>
            <a:endParaRPr sz="1200">
              <a:solidFill>
                <a:srgbClr val="222222"/>
              </a:solidFill>
              <a:highlight>
                <a:srgbClr val="E8F6FF"/>
              </a:highlight>
              <a:latin typeface="Roboto"/>
              <a:ea typeface="Roboto"/>
              <a:cs typeface="Roboto"/>
              <a:sym typeface="Roboto"/>
            </a:endParaRPr>
          </a:p>
          <a:p>
            <a:pPr indent="0" lvl="0" marL="457200" rtl="0" algn="l">
              <a:lnSpc>
                <a:spcPct val="100000"/>
              </a:lnSpc>
              <a:spcBef>
                <a:spcPts val="0"/>
              </a:spcBef>
              <a:spcAft>
                <a:spcPts val="0"/>
              </a:spcAft>
              <a:buNone/>
            </a:pPr>
            <a:r>
              <a:t/>
            </a:r>
            <a:endParaRPr sz="1200">
              <a:solidFill>
                <a:srgbClr val="222222"/>
              </a:solidFill>
              <a:highlight>
                <a:srgbClr val="E8F6FF"/>
              </a:highlight>
              <a:latin typeface="Roboto"/>
              <a:ea typeface="Roboto"/>
              <a:cs typeface="Roboto"/>
              <a:sym typeface="Roboto"/>
            </a:endParaRPr>
          </a:p>
          <a:p>
            <a:pPr indent="0" lvl="0" marL="0" rtl="0" algn="l">
              <a:lnSpc>
                <a:spcPct val="100000"/>
              </a:lnSpc>
              <a:spcBef>
                <a:spcPts val="0"/>
              </a:spcBef>
              <a:spcAft>
                <a:spcPts val="0"/>
              </a:spcAft>
              <a:buNone/>
            </a:pPr>
            <a:r>
              <a:rPr lang="en" sz="1200">
                <a:solidFill>
                  <a:srgbClr val="222222"/>
                </a:solidFill>
                <a:highlight>
                  <a:srgbClr val="E8F6FF"/>
                </a:highlight>
                <a:latin typeface="Roboto"/>
                <a:ea typeface="Roboto"/>
                <a:cs typeface="Roboto"/>
                <a:sym typeface="Roboto"/>
              </a:rPr>
              <a:t>Glass, L.M., &amp; Newig, J. Governance for achieving the Sustainable Development Goals: How important are participation, policy coherence, reflexivity, adaptation, and democratic institutions? </a:t>
            </a:r>
            <a:r>
              <a:rPr i="1" lang="en" sz="1200">
                <a:solidFill>
                  <a:srgbClr val="222222"/>
                </a:solidFill>
                <a:highlight>
                  <a:srgbClr val="E8F6FF"/>
                </a:highlight>
                <a:latin typeface="Roboto"/>
                <a:ea typeface="Roboto"/>
                <a:cs typeface="Roboto"/>
                <a:sym typeface="Roboto"/>
              </a:rPr>
              <a:t>Earth System Governance, </a:t>
            </a:r>
            <a:r>
              <a:rPr lang="en" sz="1200">
                <a:solidFill>
                  <a:srgbClr val="222222"/>
                </a:solidFill>
                <a:highlight>
                  <a:srgbClr val="E8F6FF"/>
                </a:highlight>
                <a:latin typeface="Roboto"/>
                <a:ea typeface="Roboto"/>
                <a:cs typeface="Roboto"/>
                <a:sym typeface="Roboto"/>
              </a:rPr>
              <a:t>(2019)</a:t>
            </a:r>
            <a:endParaRPr sz="1200">
              <a:solidFill>
                <a:srgbClr val="222222"/>
              </a:solidFill>
              <a:highlight>
                <a:srgbClr val="E8F6FF"/>
              </a:highlight>
              <a:latin typeface="Roboto"/>
              <a:ea typeface="Roboto"/>
              <a:cs typeface="Roboto"/>
              <a:sym typeface="Roboto"/>
            </a:endParaRPr>
          </a:p>
          <a:p>
            <a:pPr indent="0" lvl="0" marL="0" rtl="0" algn="l">
              <a:lnSpc>
                <a:spcPct val="100000"/>
              </a:lnSpc>
              <a:spcBef>
                <a:spcPts val="0"/>
              </a:spcBef>
              <a:spcAft>
                <a:spcPts val="0"/>
              </a:spcAft>
              <a:buNone/>
            </a:pPr>
            <a:r>
              <a:t/>
            </a:r>
            <a:endParaRPr sz="1200">
              <a:solidFill>
                <a:srgbClr val="222222"/>
              </a:solidFill>
              <a:highlight>
                <a:srgbClr val="E8F6FF"/>
              </a:highlight>
              <a:latin typeface="Roboto"/>
              <a:ea typeface="Roboto"/>
              <a:cs typeface="Roboto"/>
              <a:sym typeface="Roboto"/>
            </a:endParaRPr>
          </a:p>
          <a:p>
            <a:pPr indent="-304800" lvl="0" marL="457200" rtl="0" algn="l">
              <a:lnSpc>
                <a:spcPct val="100000"/>
              </a:lnSpc>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Democratic institutions and participation explain well past SDG achievement</a:t>
            </a:r>
            <a:endParaRPr sz="1200">
              <a:solidFill>
                <a:srgbClr val="222222"/>
              </a:solidFill>
              <a:highlight>
                <a:srgbClr val="E8F6FF"/>
              </a:highlight>
              <a:latin typeface="Roboto"/>
              <a:ea typeface="Roboto"/>
              <a:cs typeface="Roboto"/>
              <a:sym typeface="Roboto"/>
            </a:endParaRPr>
          </a:p>
          <a:p>
            <a:pPr indent="-304800" lvl="0" marL="457200" rtl="0" algn="l">
              <a:lnSpc>
                <a:spcPct val="100000"/>
              </a:lnSpc>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Strong, representative governments handle climate crisis better than weak, insular governments </a:t>
            </a:r>
            <a:endParaRPr sz="1200">
              <a:solidFill>
                <a:srgbClr val="222222"/>
              </a:solidFill>
              <a:highlight>
                <a:srgbClr val="E8F6FF"/>
              </a:highlight>
              <a:latin typeface="Roboto"/>
              <a:ea typeface="Roboto"/>
              <a:cs typeface="Roboto"/>
              <a:sym typeface="Roboto"/>
            </a:endParaRPr>
          </a:p>
          <a:p>
            <a:pPr indent="-304800" lvl="0" marL="457200" rtl="0" algn="l">
              <a:lnSpc>
                <a:spcPct val="100000"/>
              </a:lnSpc>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To achieve SDG goals going forward, need to strengthen political processes </a:t>
            </a:r>
            <a:endParaRPr sz="1200">
              <a:solidFill>
                <a:srgbClr val="222222"/>
              </a:solidFill>
              <a:highlight>
                <a:srgbClr val="E8F6FF"/>
              </a:highlight>
              <a:latin typeface="Roboto"/>
              <a:ea typeface="Roboto"/>
              <a:cs typeface="Roboto"/>
              <a:sym typeface="Roboto"/>
            </a:endParaRPr>
          </a:p>
          <a:p>
            <a:pPr indent="0" lvl="0" marL="457200" rtl="0" algn="l">
              <a:lnSpc>
                <a:spcPct val="100000"/>
              </a:lnSpc>
              <a:spcBef>
                <a:spcPts val="0"/>
              </a:spcBef>
              <a:spcAft>
                <a:spcPts val="0"/>
              </a:spcAft>
              <a:buNone/>
            </a:pPr>
            <a:r>
              <a:t/>
            </a:r>
            <a:endParaRPr sz="1200">
              <a:solidFill>
                <a:srgbClr val="222222"/>
              </a:solidFill>
              <a:highlight>
                <a:srgbClr val="E8F6FF"/>
              </a:highlight>
              <a:latin typeface="Roboto"/>
              <a:ea typeface="Roboto"/>
              <a:cs typeface="Roboto"/>
              <a:sym typeface="Roboto"/>
            </a:endParaRPr>
          </a:p>
          <a:p>
            <a:pPr indent="0" lvl="0" marL="0" rtl="0" algn="l">
              <a:spcBef>
                <a:spcPts val="0"/>
              </a:spcBef>
              <a:spcAft>
                <a:spcPts val="0"/>
              </a:spcAft>
              <a:buNone/>
            </a:pPr>
            <a:r>
              <a:rPr lang="en" sz="1200">
                <a:solidFill>
                  <a:srgbClr val="222222"/>
                </a:solidFill>
                <a:highlight>
                  <a:srgbClr val="E8F6FF"/>
                </a:highlight>
                <a:latin typeface="Roboto"/>
                <a:ea typeface="Roboto"/>
                <a:cs typeface="Roboto"/>
                <a:sym typeface="Roboto"/>
              </a:rPr>
              <a:t>Fuso Nerini, F., Sovacool, B., Hughes, N. </a:t>
            </a:r>
            <a:r>
              <a:rPr i="1" lang="en" sz="1200">
                <a:solidFill>
                  <a:srgbClr val="222222"/>
                </a:solidFill>
                <a:highlight>
                  <a:srgbClr val="E8F6FF"/>
                </a:highlight>
                <a:latin typeface="Roboto"/>
                <a:ea typeface="Roboto"/>
                <a:cs typeface="Roboto"/>
                <a:sym typeface="Roboto"/>
              </a:rPr>
              <a:t>et al.</a:t>
            </a:r>
            <a:r>
              <a:rPr lang="en" sz="1200">
                <a:solidFill>
                  <a:srgbClr val="222222"/>
                </a:solidFill>
                <a:highlight>
                  <a:srgbClr val="E8F6FF"/>
                </a:highlight>
                <a:latin typeface="Roboto"/>
                <a:ea typeface="Roboto"/>
                <a:cs typeface="Roboto"/>
                <a:sym typeface="Roboto"/>
              </a:rPr>
              <a:t> Connecting climate action with other Sustainable Development Goals. </a:t>
            </a:r>
            <a:r>
              <a:rPr i="1" lang="en" sz="1200">
                <a:solidFill>
                  <a:srgbClr val="222222"/>
                </a:solidFill>
                <a:highlight>
                  <a:srgbClr val="E8F6FF"/>
                </a:highlight>
                <a:latin typeface="Roboto"/>
                <a:ea typeface="Roboto"/>
                <a:cs typeface="Roboto"/>
                <a:sym typeface="Roboto"/>
              </a:rPr>
              <a:t>Nat Sustain</a:t>
            </a:r>
            <a:r>
              <a:rPr lang="en" sz="1200">
                <a:solidFill>
                  <a:srgbClr val="222222"/>
                </a:solidFill>
                <a:highlight>
                  <a:srgbClr val="E8F6FF"/>
                </a:highlight>
                <a:latin typeface="Roboto"/>
                <a:ea typeface="Roboto"/>
                <a:cs typeface="Roboto"/>
                <a:sym typeface="Roboto"/>
              </a:rPr>
              <a:t> 2, 674–680 (2019)</a:t>
            </a:r>
            <a:endParaRPr sz="1200">
              <a:solidFill>
                <a:srgbClr val="222222"/>
              </a:solidFill>
              <a:highlight>
                <a:srgbClr val="E8F6FF"/>
              </a:highlight>
              <a:latin typeface="Roboto"/>
              <a:ea typeface="Roboto"/>
              <a:cs typeface="Roboto"/>
              <a:sym typeface="Roboto"/>
            </a:endParaRPr>
          </a:p>
          <a:p>
            <a:pPr indent="-304800" lvl="0" marL="457200" rtl="0" algn="l">
              <a:spcBef>
                <a:spcPts val="120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Combating climate change can reinforce all 17 SDGs </a:t>
            </a:r>
            <a:endParaRPr sz="1200">
              <a:solidFill>
                <a:srgbClr val="222222"/>
              </a:solidFill>
              <a:highlight>
                <a:srgbClr val="E8F6FF"/>
              </a:highlight>
              <a:latin typeface="Roboto"/>
              <a:ea typeface="Roboto"/>
              <a:cs typeface="Roboto"/>
              <a:sym typeface="Roboto"/>
            </a:endParaRPr>
          </a:p>
          <a:p>
            <a:pPr indent="-304800" lvl="0" marL="457200" rtl="0" algn="l">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Inherent connectivity of all aspects of development </a:t>
            </a:r>
            <a:endParaRPr sz="1200">
              <a:solidFill>
                <a:srgbClr val="222222"/>
              </a:solidFill>
              <a:highlight>
                <a:srgbClr val="E8F6FF"/>
              </a:highlight>
              <a:latin typeface="Roboto"/>
              <a:ea typeface="Roboto"/>
              <a:cs typeface="Roboto"/>
              <a:sym typeface="Roboto"/>
            </a:endParaRPr>
          </a:p>
          <a:p>
            <a:pPr indent="-304800" lvl="0" marL="457200" rtl="0" algn="l">
              <a:spcBef>
                <a:spcPts val="0"/>
              </a:spcBef>
              <a:spcAft>
                <a:spcPts val="0"/>
              </a:spcAft>
              <a:buClr>
                <a:srgbClr val="222222"/>
              </a:buClr>
              <a:buSzPts val="1200"/>
              <a:buFont typeface="Roboto"/>
              <a:buChar char="-"/>
            </a:pPr>
            <a:r>
              <a:rPr lang="en" sz="1200">
                <a:solidFill>
                  <a:srgbClr val="222222"/>
                </a:solidFill>
                <a:highlight>
                  <a:srgbClr val="E8F6FF"/>
                </a:highlight>
                <a:latin typeface="Roboto"/>
                <a:ea typeface="Roboto"/>
                <a:cs typeface="Roboto"/>
                <a:sym typeface="Roboto"/>
              </a:rPr>
              <a:t>Institutions as instrument for change, but no analysis on the institutions themselves </a:t>
            </a:r>
            <a:endParaRPr>
              <a:highlight>
                <a:srgbClr val="E8F6FF"/>
              </a:highlight>
            </a:endParaRPr>
          </a:p>
        </p:txBody>
      </p:sp>
      <p:pic>
        <p:nvPicPr>
          <p:cNvPr id="87" name="Google Shape;87;p17"/>
          <p:cNvPicPr preferRelativeResize="0"/>
          <p:nvPr/>
        </p:nvPicPr>
        <p:blipFill>
          <a:blip r:embed="rId3">
            <a:alphaModFix/>
          </a:blip>
          <a:stretch>
            <a:fillRect/>
          </a:stretch>
        </p:blipFill>
        <p:spPr>
          <a:xfrm>
            <a:off x="-21800" y="3907725"/>
            <a:ext cx="2167500" cy="1235775"/>
          </a:xfrm>
          <a:prstGeom prst="rect">
            <a:avLst/>
          </a:prstGeom>
          <a:noFill/>
          <a:ln>
            <a:noFill/>
          </a:ln>
        </p:spPr>
      </p:pic>
      <p:pic>
        <p:nvPicPr>
          <p:cNvPr id="88" name="Google Shape;88;p17"/>
          <p:cNvPicPr preferRelativeResize="0"/>
          <p:nvPr/>
        </p:nvPicPr>
        <p:blipFill>
          <a:blip r:embed="rId4">
            <a:alphaModFix/>
          </a:blip>
          <a:stretch>
            <a:fillRect/>
          </a:stretch>
        </p:blipFill>
        <p:spPr>
          <a:xfrm>
            <a:off x="3331070" y="3874862"/>
            <a:ext cx="2313780" cy="1301500"/>
          </a:xfrm>
          <a:prstGeom prst="rect">
            <a:avLst/>
          </a:prstGeom>
          <a:noFill/>
          <a:ln>
            <a:noFill/>
          </a:ln>
        </p:spPr>
      </p:pic>
      <p:pic>
        <p:nvPicPr>
          <p:cNvPr id="89" name="Google Shape;89;p17"/>
          <p:cNvPicPr preferRelativeResize="0"/>
          <p:nvPr/>
        </p:nvPicPr>
        <p:blipFill>
          <a:blip r:embed="rId5">
            <a:alphaModFix/>
          </a:blip>
          <a:stretch>
            <a:fillRect/>
          </a:stretch>
        </p:blipFill>
        <p:spPr>
          <a:xfrm>
            <a:off x="7098804" y="3907725"/>
            <a:ext cx="2045197" cy="1235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Solutions</a:t>
            </a:r>
            <a:endParaRPr b="1"/>
          </a:p>
        </p:txBody>
      </p:sp>
      <p:sp>
        <p:nvSpPr>
          <p:cNvPr id="95" name="Google Shape;95;p18"/>
          <p:cNvSpPr txBox="1"/>
          <p:nvPr>
            <p:ph idx="1" type="body"/>
          </p:nvPr>
        </p:nvSpPr>
        <p:spPr>
          <a:xfrm>
            <a:off x="311700" y="1152475"/>
            <a:ext cx="4260300" cy="3416400"/>
          </a:xfrm>
          <a:prstGeom prst="rect">
            <a:avLst/>
          </a:prstGeom>
        </p:spPr>
        <p:txBody>
          <a:bodyPr anchorCtr="0" anchor="t" bIns="91425" lIns="91425" spcFirstLastPara="1" rIns="91425" wrap="square" tIns="91425">
            <a:normAutofit fontScale="32500" lnSpcReduction="20000"/>
          </a:bodyPr>
          <a:lstStyle/>
          <a:p>
            <a:pPr indent="0" lvl="0" marL="0" rtl="0" algn="l">
              <a:lnSpc>
                <a:spcPct val="115000"/>
              </a:lnSpc>
              <a:spcBef>
                <a:spcPts val="0"/>
              </a:spcBef>
              <a:spcAft>
                <a:spcPts val="0"/>
              </a:spcAft>
              <a:buNone/>
            </a:pPr>
            <a:r>
              <a:rPr lang="en" sz="4900" u="sng"/>
              <a:t>Real World Examples</a:t>
            </a:r>
            <a:endParaRPr sz="4600"/>
          </a:p>
          <a:p>
            <a:pPr indent="-300831" lvl="0" marL="457200" rtl="0" algn="l">
              <a:spcBef>
                <a:spcPts val="1200"/>
              </a:spcBef>
              <a:spcAft>
                <a:spcPts val="0"/>
              </a:spcAft>
              <a:buSzPct val="78651"/>
              <a:buChar char="●"/>
            </a:pPr>
            <a:r>
              <a:rPr lang="en" sz="4450"/>
              <a:t>Cold</a:t>
            </a:r>
            <a:r>
              <a:rPr lang="en" sz="3500"/>
              <a:t> </a:t>
            </a:r>
            <a:r>
              <a:rPr lang="en" sz="4450"/>
              <a:t>War (Jones et al. 2012)</a:t>
            </a:r>
            <a:endParaRPr sz="4450"/>
          </a:p>
          <a:p>
            <a:pPr indent="-300831" lvl="1" marL="914400" rtl="0" algn="l">
              <a:spcBef>
                <a:spcPts val="0"/>
              </a:spcBef>
              <a:spcAft>
                <a:spcPts val="0"/>
              </a:spcAft>
              <a:buSzPct val="91919"/>
              <a:buChar char="○"/>
            </a:pPr>
            <a:r>
              <a:rPr lang="en" sz="3807"/>
              <a:t>2011 World Development Report analyzed all post-Cold War cases of civil war and relapse</a:t>
            </a:r>
            <a:endParaRPr sz="3807"/>
          </a:p>
          <a:p>
            <a:pPr indent="-307181" lvl="1" marL="914400" rtl="0" algn="l">
              <a:spcBef>
                <a:spcPts val="0"/>
              </a:spcBef>
              <a:spcAft>
                <a:spcPts val="0"/>
              </a:spcAft>
              <a:buSzPct val="100000"/>
              <a:buChar char="○"/>
            </a:pPr>
            <a:r>
              <a:rPr lang="en" sz="3807"/>
              <a:t>All but one saw success through adopting an inclusive/democratic government</a:t>
            </a:r>
            <a:endParaRPr sz="4600"/>
          </a:p>
          <a:p>
            <a:pPr indent="-323532" lvl="0" marL="457200" rtl="0" algn="l">
              <a:lnSpc>
                <a:spcPct val="115000"/>
              </a:lnSpc>
              <a:spcBef>
                <a:spcPts val="0"/>
              </a:spcBef>
              <a:spcAft>
                <a:spcPts val="0"/>
              </a:spcAft>
              <a:buSzPct val="100000"/>
              <a:buChar char="●"/>
            </a:pPr>
            <a:r>
              <a:rPr lang="en" sz="4600"/>
              <a:t>Mozambique (Naidu, 2001)</a:t>
            </a:r>
            <a:endParaRPr sz="4600"/>
          </a:p>
          <a:p>
            <a:pPr indent="-307022" lvl="1" marL="914400" rtl="0" algn="l">
              <a:lnSpc>
                <a:spcPct val="115000"/>
              </a:lnSpc>
              <a:spcBef>
                <a:spcPts val="0"/>
              </a:spcBef>
              <a:spcAft>
                <a:spcPts val="0"/>
              </a:spcAft>
              <a:buSzPct val="100000"/>
              <a:buChar char="○"/>
            </a:pPr>
            <a:r>
              <a:rPr lang="en" sz="3800"/>
              <a:t>Established a democratic government in 1994</a:t>
            </a:r>
            <a:endParaRPr sz="3800"/>
          </a:p>
          <a:p>
            <a:pPr indent="-307022" lvl="1" marL="914400" rtl="0" algn="l">
              <a:lnSpc>
                <a:spcPct val="115000"/>
              </a:lnSpc>
              <a:spcBef>
                <a:spcPts val="0"/>
              </a:spcBef>
              <a:spcAft>
                <a:spcPts val="0"/>
              </a:spcAft>
              <a:buSzPct val="100000"/>
              <a:buChar char="○"/>
            </a:pPr>
            <a:r>
              <a:rPr lang="en" sz="3800"/>
              <a:t>Saw increased economic growth due to political stability </a:t>
            </a:r>
            <a:endParaRPr sz="3800"/>
          </a:p>
          <a:p>
            <a:pPr indent="0" lvl="0" marL="0" rtl="0" algn="l">
              <a:lnSpc>
                <a:spcPct val="115000"/>
              </a:lnSpc>
              <a:spcBef>
                <a:spcPts val="1200"/>
              </a:spcBef>
              <a:spcAft>
                <a:spcPts val="0"/>
              </a:spcAft>
              <a:buNone/>
            </a:pPr>
            <a:r>
              <a:t/>
            </a:r>
            <a:endParaRPr sz="3807"/>
          </a:p>
          <a:p>
            <a:pPr indent="0" lvl="0" marL="914400" rtl="0" algn="l">
              <a:lnSpc>
                <a:spcPct val="100000"/>
              </a:lnSpc>
              <a:spcBef>
                <a:spcPts val="1200"/>
              </a:spcBef>
              <a:spcAft>
                <a:spcPts val="0"/>
              </a:spcAft>
              <a:buClr>
                <a:schemeClr val="dk1"/>
              </a:buClr>
              <a:buSzPct val="33955"/>
              <a:buFont typeface="Arial"/>
              <a:buNone/>
            </a:pPr>
            <a:r>
              <a:t/>
            </a:r>
            <a:endParaRPr sz="3239">
              <a:solidFill>
                <a:schemeClr val="dk1"/>
              </a:solidFill>
            </a:endParaRPr>
          </a:p>
          <a:p>
            <a:pPr indent="0" lvl="0" marL="0" rtl="0" algn="l">
              <a:spcBef>
                <a:spcPts val="1200"/>
              </a:spcBef>
              <a:spcAft>
                <a:spcPts val="1200"/>
              </a:spcAft>
              <a:buNone/>
            </a:pPr>
            <a:r>
              <a:t/>
            </a:r>
            <a:endParaRPr/>
          </a:p>
        </p:txBody>
      </p:sp>
      <p:sp>
        <p:nvSpPr>
          <p:cNvPr id="96" name="Google Shape;96;p18"/>
          <p:cNvSpPr txBox="1"/>
          <p:nvPr/>
        </p:nvSpPr>
        <p:spPr>
          <a:xfrm>
            <a:off x="4572000" y="1190050"/>
            <a:ext cx="4337700" cy="30414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lang="en" sz="1550" u="sng">
                <a:solidFill>
                  <a:schemeClr val="dk2"/>
                </a:solidFill>
              </a:rPr>
              <a:t>Strategy and Reasoning</a:t>
            </a:r>
            <a:endParaRPr sz="1550" u="sng">
              <a:solidFill>
                <a:schemeClr val="dk2"/>
              </a:solidFill>
            </a:endParaRPr>
          </a:p>
          <a:p>
            <a:pPr indent="-317500" lvl="0" marL="457200" rtl="0" algn="l">
              <a:lnSpc>
                <a:spcPct val="115000"/>
              </a:lnSpc>
              <a:spcBef>
                <a:spcPts val="0"/>
              </a:spcBef>
              <a:spcAft>
                <a:spcPts val="0"/>
              </a:spcAft>
              <a:buClr>
                <a:schemeClr val="dk2"/>
              </a:buClr>
              <a:buSzPts val="1400"/>
              <a:buChar char="●"/>
            </a:pPr>
            <a:r>
              <a:rPr lang="en">
                <a:solidFill>
                  <a:schemeClr val="dk2"/>
                </a:solidFill>
              </a:rPr>
              <a:t>Strong Democratic Governance</a:t>
            </a:r>
            <a:endParaRPr>
              <a:solidFill>
                <a:schemeClr val="dk2"/>
              </a:solidFill>
            </a:endParaRPr>
          </a:p>
          <a:p>
            <a:pPr indent="-304800" lvl="1" marL="914400" rtl="0" algn="l">
              <a:lnSpc>
                <a:spcPct val="115000"/>
              </a:lnSpc>
              <a:spcBef>
                <a:spcPts val="0"/>
              </a:spcBef>
              <a:spcAft>
                <a:spcPts val="0"/>
              </a:spcAft>
              <a:buClr>
                <a:schemeClr val="dk2"/>
              </a:buClr>
              <a:buSzPts val="1200"/>
              <a:buChar char="○"/>
            </a:pPr>
            <a:r>
              <a:rPr lang="en" sz="1200">
                <a:solidFill>
                  <a:schemeClr val="dk2"/>
                </a:solidFill>
              </a:rPr>
              <a:t>Democratization</a:t>
            </a:r>
            <a:r>
              <a:rPr lang="en" sz="1200">
                <a:solidFill>
                  <a:schemeClr val="dk2"/>
                </a:solidFill>
              </a:rPr>
              <a:t> brings about high longevity for political settlements (Kelsall &amp; Hau 2020)</a:t>
            </a:r>
            <a:endParaRPr sz="1200">
              <a:solidFill>
                <a:schemeClr val="dk2"/>
              </a:solidFill>
            </a:endParaRPr>
          </a:p>
          <a:p>
            <a:pPr indent="-304800" lvl="1" marL="914400" rtl="0" algn="l">
              <a:lnSpc>
                <a:spcPct val="115000"/>
              </a:lnSpc>
              <a:spcBef>
                <a:spcPts val="0"/>
              </a:spcBef>
              <a:spcAft>
                <a:spcPts val="0"/>
              </a:spcAft>
              <a:buClr>
                <a:schemeClr val="dk2"/>
              </a:buClr>
              <a:buSzPts val="1200"/>
              <a:buChar char="○"/>
            </a:pPr>
            <a:r>
              <a:rPr lang="en" sz="1200">
                <a:solidFill>
                  <a:schemeClr val="dk2"/>
                </a:solidFill>
              </a:rPr>
              <a:t>Strong</a:t>
            </a:r>
            <a:r>
              <a:rPr lang="en" sz="1200">
                <a:solidFill>
                  <a:schemeClr val="dk2"/>
                </a:solidFill>
              </a:rPr>
              <a:t> institutions avoid conditions in which violence appears rational in </a:t>
            </a:r>
            <a:r>
              <a:rPr lang="en" sz="1200">
                <a:solidFill>
                  <a:schemeClr val="dk2"/>
                </a:solidFill>
              </a:rPr>
              <a:t>pursuing</a:t>
            </a:r>
            <a:r>
              <a:rPr lang="en" sz="1200">
                <a:solidFill>
                  <a:schemeClr val="dk2"/>
                </a:solidFill>
              </a:rPr>
              <a:t> claims (Jones et al. 2020)</a:t>
            </a:r>
            <a:endParaRPr sz="1200">
              <a:solidFill>
                <a:schemeClr val="dk2"/>
              </a:solidFill>
            </a:endParaRPr>
          </a:p>
          <a:p>
            <a:pPr indent="-317500" lvl="0" marL="457200" rtl="0" algn="l">
              <a:lnSpc>
                <a:spcPct val="115000"/>
              </a:lnSpc>
              <a:spcBef>
                <a:spcPts val="0"/>
              </a:spcBef>
              <a:spcAft>
                <a:spcPts val="0"/>
              </a:spcAft>
              <a:buClr>
                <a:schemeClr val="dk2"/>
              </a:buClr>
              <a:buSzPts val="1400"/>
              <a:buChar char="●"/>
            </a:pPr>
            <a:r>
              <a:rPr lang="en">
                <a:solidFill>
                  <a:schemeClr val="dk2"/>
                </a:solidFill>
              </a:rPr>
              <a:t>Outside Action (Jones et al. 2020)</a:t>
            </a:r>
            <a:endParaRPr>
              <a:solidFill>
                <a:schemeClr val="dk2"/>
              </a:solidFill>
            </a:endParaRPr>
          </a:p>
          <a:p>
            <a:pPr indent="-304800" lvl="1" marL="914400" rtl="0" algn="l">
              <a:lnSpc>
                <a:spcPct val="115000"/>
              </a:lnSpc>
              <a:spcBef>
                <a:spcPts val="0"/>
              </a:spcBef>
              <a:spcAft>
                <a:spcPts val="0"/>
              </a:spcAft>
              <a:buClr>
                <a:schemeClr val="dk2"/>
              </a:buClr>
              <a:buSzPts val="1200"/>
              <a:buChar char="○"/>
            </a:pPr>
            <a:r>
              <a:rPr lang="en" sz="1200">
                <a:solidFill>
                  <a:schemeClr val="dk2"/>
                </a:solidFill>
              </a:rPr>
              <a:t>Direct support of government and policy in support of inclusion and development</a:t>
            </a:r>
            <a:endParaRPr sz="1200">
              <a:solidFill>
                <a:schemeClr val="dk2"/>
              </a:solidFill>
            </a:endParaRPr>
          </a:p>
          <a:p>
            <a:pPr indent="-304800" lvl="1" marL="914400" rtl="0" algn="l">
              <a:lnSpc>
                <a:spcPct val="115000"/>
              </a:lnSpc>
              <a:spcBef>
                <a:spcPts val="0"/>
              </a:spcBef>
              <a:spcAft>
                <a:spcPts val="0"/>
              </a:spcAft>
              <a:buClr>
                <a:schemeClr val="dk2"/>
              </a:buClr>
              <a:buSzPts val="1200"/>
              <a:buChar char="○"/>
            </a:pPr>
            <a:r>
              <a:rPr lang="en" sz="1200">
                <a:solidFill>
                  <a:schemeClr val="dk2"/>
                </a:solidFill>
              </a:rPr>
              <a:t>Create an inclusive environment through </a:t>
            </a:r>
            <a:r>
              <a:rPr lang="en" sz="1200">
                <a:solidFill>
                  <a:schemeClr val="dk2"/>
                </a:solidFill>
              </a:rPr>
              <a:t>empowering</a:t>
            </a:r>
            <a:r>
              <a:rPr lang="en" sz="1200">
                <a:solidFill>
                  <a:schemeClr val="dk2"/>
                </a:solidFill>
              </a:rPr>
              <a:t> all margins of society</a:t>
            </a:r>
            <a:endParaRPr sz="1200">
              <a:solidFill>
                <a:schemeClr val="dk2"/>
              </a:solidFill>
            </a:endParaRPr>
          </a:p>
        </p:txBody>
      </p:sp>
      <p:pic>
        <p:nvPicPr>
          <p:cNvPr id="97" name="Google Shape;97;p18"/>
          <p:cNvPicPr preferRelativeResize="0"/>
          <p:nvPr/>
        </p:nvPicPr>
        <p:blipFill>
          <a:blip r:embed="rId4">
            <a:alphaModFix/>
          </a:blip>
          <a:stretch>
            <a:fillRect/>
          </a:stretch>
        </p:blipFill>
        <p:spPr>
          <a:xfrm>
            <a:off x="1510436" y="3669550"/>
            <a:ext cx="1862825" cy="1239625"/>
          </a:xfrm>
          <a:prstGeom prst="rect">
            <a:avLst/>
          </a:prstGeom>
          <a:noFill/>
          <a:ln>
            <a:noFill/>
          </a:ln>
        </p:spPr>
      </p:pic>
      <p:pic>
        <p:nvPicPr>
          <p:cNvPr id="98" name="Google Shape;98;p18"/>
          <p:cNvPicPr preferRelativeResize="0"/>
          <p:nvPr/>
        </p:nvPicPr>
        <p:blipFill>
          <a:blip r:embed="rId5">
            <a:alphaModFix/>
          </a:blip>
          <a:stretch>
            <a:fillRect/>
          </a:stretch>
        </p:blipFill>
        <p:spPr>
          <a:xfrm>
            <a:off x="7398225" y="121525"/>
            <a:ext cx="1511475" cy="15114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Briefing </a:t>
            </a:r>
            <a:endParaRPr b="1"/>
          </a:p>
        </p:txBody>
      </p:sp>
      <p:sp>
        <p:nvSpPr>
          <p:cNvPr id="104" name="Google Shape;104;p19"/>
          <p:cNvSpPr txBox="1"/>
          <p:nvPr>
            <p:ph idx="1" type="body"/>
          </p:nvPr>
        </p:nvSpPr>
        <p:spPr>
          <a:xfrm>
            <a:off x="259475" y="1152475"/>
            <a:ext cx="8520600" cy="34164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SzPct val="100000"/>
              <a:buChar char="●"/>
            </a:pPr>
            <a:r>
              <a:rPr lang="en"/>
              <a:t>The effects of climate change on state institutions</a:t>
            </a:r>
            <a:endParaRPr/>
          </a:p>
          <a:p>
            <a:pPr indent="-304165" lvl="1" marL="914400" rtl="0" algn="l">
              <a:spcBef>
                <a:spcPts val="0"/>
              </a:spcBef>
              <a:spcAft>
                <a:spcPts val="0"/>
              </a:spcAft>
              <a:buSzPct val="100000"/>
              <a:buChar char="○"/>
            </a:pPr>
            <a:r>
              <a:rPr lang="en"/>
              <a:t>The effects of climate change diminish valuable resources that are already sources of conflict </a:t>
            </a:r>
            <a:endParaRPr/>
          </a:p>
          <a:p>
            <a:pPr indent="-304165" lvl="1" marL="914400" rtl="0" algn="l">
              <a:spcBef>
                <a:spcPts val="0"/>
              </a:spcBef>
              <a:spcAft>
                <a:spcPts val="0"/>
              </a:spcAft>
              <a:buSzPct val="100000"/>
              <a:buChar char="○"/>
            </a:pPr>
            <a:r>
              <a:rPr lang="en"/>
              <a:t>Climate change serves </a:t>
            </a:r>
            <a:r>
              <a:rPr lang="en"/>
              <a:t>as a threat multiplier, aggravating pre-existing </a:t>
            </a:r>
            <a:r>
              <a:rPr lang="en"/>
              <a:t>stressors</a:t>
            </a:r>
            <a:endParaRPr/>
          </a:p>
          <a:p>
            <a:pPr indent="-304165" lvl="1" marL="914400" marR="0" rtl="0" algn="l">
              <a:lnSpc>
                <a:spcPct val="115000"/>
              </a:lnSpc>
              <a:spcBef>
                <a:spcPts val="0"/>
              </a:spcBef>
              <a:spcAft>
                <a:spcPts val="0"/>
              </a:spcAft>
              <a:buSzPct val="77777"/>
              <a:buChar char="○"/>
            </a:pPr>
            <a:r>
              <a:rPr lang="en"/>
              <a:t>Strong institutions are necessary to combat climate change so that the distribution of natural resources and accountability may be as far as possible</a:t>
            </a:r>
            <a:endParaRPr sz="1800"/>
          </a:p>
          <a:p>
            <a:pPr indent="-325755" lvl="0" marL="457200" marR="0" rtl="0" algn="l">
              <a:lnSpc>
                <a:spcPct val="115000"/>
              </a:lnSpc>
              <a:spcBef>
                <a:spcPts val="0"/>
              </a:spcBef>
              <a:spcAft>
                <a:spcPts val="0"/>
              </a:spcAft>
              <a:buSzPct val="100000"/>
              <a:buChar char="●"/>
            </a:pPr>
            <a:r>
              <a:rPr lang="en"/>
              <a:t>COP 26 Outcomes</a:t>
            </a:r>
            <a:endParaRPr/>
          </a:p>
          <a:p>
            <a:pPr indent="-304165" lvl="1" marL="914400" marR="0" rtl="0" algn="l">
              <a:lnSpc>
                <a:spcPct val="115000"/>
              </a:lnSpc>
              <a:spcBef>
                <a:spcPts val="0"/>
              </a:spcBef>
              <a:spcAft>
                <a:spcPts val="0"/>
              </a:spcAft>
              <a:buSzPct val="100000"/>
              <a:buChar char="○"/>
            </a:pPr>
            <a:r>
              <a:rPr lang="en"/>
              <a:t>A strong emphasis on long term planning </a:t>
            </a:r>
            <a:endParaRPr/>
          </a:p>
          <a:p>
            <a:pPr indent="-304165" lvl="1" marL="914400" marR="0" rtl="0" algn="l">
              <a:lnSpc>
                <a:spcPct val="115000"/>
              </a:lnSpc>
              <a:spcBef>
                <a:spcPts val="0"/>
              </a:spcBef>
              <a:spcAft>
                <a:spcPts val="0"/>
              </a:spcAft>
              <a:buSzPct val="100000"/>
              <a:buChar char="○"/>
            </a:pPr>
            <a:r>
              <a:rPr lang="en"/>
              <a:t>International assistance in developing states</a:t>
            </a:r>
            <a:endParaRPr/>
          </a:p>
          <a:p>
            <a:pPr indent="-325755" lvl="0" marL="457200" marR="0" rtl="0" algn="l">
              <a:lnSpc>
                <a:spcPct val="115000"/>
              </a:lnSpc>
              <a:spcBef>
                <a:spcPts val="0"/>
              </a:spcBef>
              <a:spcAft>
                <a:spcPts val="0"/>
              </a:spcAft>
              <a:buSzPct val="100000"/>
              <a:buChar char="●"/>
            </a:pPr>
            <a:r>
              <a:rPr lang="en"/>
              <a:t>Solutions </a:t>
            </a:r>
            <a:endParaRPr/>
          </a:p>
          <a:p>
            <a:pPr indent="-304165" lvl="1" marL="914400" marR="0" rtl="0" algn="l">
              <a:lnSpc>
                <a:spcPct val="115000"/>
              </a:lnSpc>
              <a:spcBef>
                <a:spcPts val="0"/>
              </a:spcBef>
              <a:spcAft>
                <a:spcPts val="0"/>
              </a:spcAft>
              <a:buSzPct val="100000"/>
              <a:buChar char="○"/>
            </a:pPr>
            <a:r>
              <a:rPr lang="en"/>
              <a:t>An emphasis on inclusive democratic forms of government</a:t>
            </a:r>
            <a:endParaRPr/>
          </a:p>
          <a:p>
            <a:pPr indent="-304165" lvl="1" marL="914400" marR="0" rtl="0" algn="l">
              <a:lnSpc>
                <a:spcPct val="115000"/>
              </a:lnSpc>
              <a:spcBef>
                <a:spcPts val="0"/>
              </a:spcBef>
              <a:spcAft>
                <a:spcPts val="0"/>
              </a:spcAft>
              <a:buSzPct val="100000"/>
              <a:buChar char="○"/>
            </a:pPr>
            <a:r>
              <a:rPr lang="en"/>
              <a:t>Political stability arises through the promotion of strong economic and democratic growth</a:t>
            </a:r>
            <a:endParaRPr/>
          </a:p>
          <a:p>
            <a:pPr indent="-304165" lvl="1" marL="914400" marR="0" rtl="0" algn="l">
              <a:lnSpc>
                <a:spcPct val="115000"/>
              </a:lnSpc>
              <a:spcBef>
                <a:spcPts val="0"/>
              </a:spcBef>
              <a:spcAft>
                <a:spcPts val="0"/>
              </a:spcAft>
              <a:buSzPct val="100000"/>
              <a:buChar char="○"/>
            </a:pPr>
            <a:r>
              <a:rPr lang="en"/>
              <a:t>This stability provides populations with greater tools to address environmental issues</a:t>
            </a:r>
            <a:endParaRPr/>
          </a:p>
          <a:p>
            <a:pPr indent="-325755" lvl="0" marL="457200" marR="0" rtl="0" algn="l">
              <a:lnSpc>
                <a:spcPct val="115000"/>
              </a:lnSpc>
              <a:spcBef>
                <a:spcPts val="0"/>
              </a:spcBef>
              <a:spcAft>
                <a:spcPts val="0"/>
              </a:spcAft>
              <a:buSzPct val="100000"/>
              <a:buChar char="●"/>
            </a:pPr>
            <a:r>
              <a:rPr lang="en"/>
              <a:t>Actors</a:t>
            </a:r>
            <a:endParaRPr/>
          </a:p>
          <a:p>
            <a:pPr indent="-304165" lvl="1" marL="914400" marR="0" rtl="0" algn="l">
              <a:lnSpc>
                <a:spcPct val="115000"/>
              </a:lnSpc>
              <a:spcBef>
                <a:spcPts val="0"/>
              </a:spcBef>
              <a:spcAft>
                <a:spcPts val="0"/>
              </a:spcAft>
              <a:buSzPct val="100000"/>
              <a:buChar char="○"/>
            </a:pPr>
            <a:r>
              <a:rPr lang="en"/>
              <a:t>The promotion of strong and democratic peaceful institutions occurs on all levels of the state</a:t>
            </a:r>
            <a:endParaRPr/>
          </a:p>
          <a:p>
            <a:pPr indent="-304165" lvl="1" marL="914400" marR="0" rtl="0" algn="l">
              <a:lnSpc>
                <a:spcPct val="115000"/>
              </a:lnSpc>
              <a:spcBef>
                <a:spcPts val="0"/>
              </a:spcBef>
              <a:spcAft>
                <a:spcPts val="0"/>
              </a:spcAft>
              <a:buSzPct val="100000"/>
              <a:buChar char="○"/>
            </a:pPr>
            <a:r>
              <a:rPr lang="en"/>
              <a:t>inter- governmental and industry cooperation </a:t>
            </a:r>
            <a:endParaRPr/>
          </a:p>
          <a:p>
            <a:pPr indent="-304165" lvl="1" marL="914400" marR="0" rtl="0" algn="l">
              <a:lnSpc>
                <a:spcPct val="115000"/>
              </a:lnSpc>
              <a:spcBef>
                <a:spcPts val="0"/>
              </a:spcBef>
              <a:spcAft>
                <a:spcPts val="0"/>
              </a:spcAft>
              <a:buSzPct val="100000"/>
              <a:buChar char="○"/>
            </a:pPr>
            <a:r>
              <a:rPr lang="en"/>
              <a:t>The empowered democratic citizen</a:t>
            </a:r>
            <a:endParaRPr/>
          </a:p>
          <a:p>
            <a:pPr indent="-304165" lvl="1" marL="914400" marR="0" rtl="0" algn="l">
              <a:lnSpc>
                <a:spcPct val="115000"/>
              </a:lnSpc>
              <a:spcBef>
                <a:spcPts val="0"/>
              </a:spcBef>
              <a:spcAft>
                <a:spcPts val="0"/>
              </a:spcAft>
              <a:buSzPct val="100000"/>
              <a:buChar char="○"/>
            </a:pPr>
            <a:r>
              <a:rPr lang="en"/>
              <a:t>Clear and effective communication between all actors involved in the crisis</a:t>
            </a:r>
            <a:endParaRPr/>
          </a:p>
        </p:txBody>
      </p:sp>
      <p:pic>
        <p:nvPicPr>
          <p:cNvPr id="105" name="Google Shape;105;p19"/>
          <p:cNvPicPr preferRelativeResize="0"/>
          <p:nvPr/>
        </p:nvPicPr>
        <p:blipFill>
          <a:blip r:embed="rId3">
            <a:alphaModFix/>
          </a:blip>
          <a:stretch>
            <a:fillRect/>
          </a:stretch>
        </p:blipFill>
        <p:spPr>
          <a:xfrm>
            <a:off x="6269106" y="-1"/>
            <a:ext cx="2874894" cy="1235700"/>
          </a:xfrm>
          <a:prstGeom prst="rect">
            <a:avLst/>
          </a:prstGeom>
          <a:noFill/>
          <a:ln>
            <a:noFill/>
          </a:ln>
        </p:spPr>
      </p:pic>
      <p:pic>
        <p:nvPicPr>
          <p:cNvPr id="106" name="Google Shape;106;p19"/>
          <p:cNvPicPr preferRelativeResize="0"/>
          <p:nvPr/>
        </p:nvPicPr>
        <p:blipFill>
          <a:blip r:embed="rId4">
            <a:alphaModFix/>
          </a:blip>
          <a:stretch>
            <a:fillRect/>
          </a:stretch>
        </p:blipFill>
        <p:spPr>
          <a:xfrm>
            <a:off x="4219450" y="0"/>
            <a:ext cx="1793750" cy="1235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F6FF"/>
        </a:solidFill>
      </p:bgPr>
    </p:bg>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Sources	</a:t>
            </a:r>
            <a:endParaRPr b="1"/>
          </a:p>
        </p:txBody>
      </p:sp>
      <p:sp>
        <p:nvSpPr>
          <p:cNvPr id="112" name="Google Shape;11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Kelsall, Tim, and Matthias vom Hau. </a:t>
            </a:r>
            <a:r>
              <a:rPr i="1" lang="en" sz="1200">
                <a:solidFill>
                  <a:schemeClr val="dk1"/>
                </a:solidFill>
                <a:latin typeface="Times New Roman"/>
                <a:ea typeface="Times New Roman"/>
                <a:cs typeface="Times New Roman"/>
                <a:sym typeface="Times New Roman"/>
              </a:rPr>
              <a:t>Beyond Institutions: Political Settlements Analysis and Development</a:t>
            </a:r>
            <a:r>
              <a:rPr lang="en" sz="1200">
                <a:solidFill>
                  <a:schemeClr val="dk1"/>
                </a:solidFill>
                <a:latin typeface="Times New Roman"/>
                <a:ea typeface="Times New Roman"/>
                <a:cs typeface="Times New Roman"/>
                <a:sym typeface="Times New Roman"/>
              </a:rPr>
              <a:t>. Institut Barcelona d’Estudis Internacionals (IBEI), 2020, http://www.jstor.org/stable/resrep28791.</a:t>
            </a:r>
            <a:endParaRPr sz="1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100">
              <a:solidFill>
                <a:schemeClr val="dk1"/>
              </a:solidFill>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Naidu, Sanusha. “Mozambique: Prospects for a Lasting Peace?” </a:t>
            </a:r>
            <a:r>
              <a:rPr i="1" lang="en" sz="1200">
                <a:solidFill>
                  <a:schemeClr val="dk1"/>
                </a:solidFill>
                <a:latin typeface="Times New Roman"/>
                <a:ea typeface="Times New Roman"/>
                <a:cs typeface="Times New Roman"/>
                <a:sym typeface="Times New Roman"/>
              </a:rPr>
              <a:t>Mozambique: Prospects for a Lasting Peace?</a:t>
            </a:r>
            <a:r>
              <a:rPr lang="en" sz="1200">
                <a:solidFill>
                  <a:schemeClr val="dk1"/>
                </a:solidFill>
                <a:latin typeface="Times New Roman"/>
                <a:ea typeface="Times New Roman"/>
                <a:cs typeface="Times New Roman"/>
                <a:sym typeface="Times New Roman"/>
              </a:rPr>
              <a:t>, Clingendael Institute, 2001, pp. 7–30, http://www.jstor.org/stable/resrep05495.4.</a:t>
            </a:r>
            <a:endParaRPr sz="1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100">
              <a:solidFill>
                <a:schemeClr val="dk1"/>
              </a:solidFill>
            </a:endParaRPr>
          </a:p>
          <a:p>
            <a:pPr indent="0" lvl="0" marL="0" rtl="0" algn="l">
              <a:spcBef>
                <a:spcPts val="0"/>
              </a:spcBef>
              <a:spcAft>
                <a:spcPts val="0"/>
              </a:spcAft>
              <a:buNone/>
            </a:pPr>
            <a:r>
              <a:rPr lang="en" sz="1100">
                <a:solidFill>
                  <a:schemeClr val="dk1"/>
                </a:solidFill>
                <a:latin typeface="Times New Roman"/>
                <a:ea typeface="Times New Roman"/>
                <a:cs typeface="Times New Roman"/>
                <a:sym typeface="Times New Roman"/>
              </a:rPr>
              <a:t>Jones, Bruce, Molly Elgin-Cossart, and Jane Esberg. 2012. Pathways Out Of Fragility: The Case for a Research Agenda on Inclusive Political Settlements in Fragile States. New York: Centre for International Cooperation.</a:t>
            </a:r>
            <a:endParaRPr sz="11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a:solidFill>
                  <a:schemeClr val="dk1"/>
                </a:solidFill>
              </a:rPr>
              <a:t>IUCN: Global Policy SDG 16, 2021 </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a:solidFill>
                  <a:schemeClr val="dk1"/>
                </a:solidFill>
              </a:rPr>
              <a:t>UN, Sustainable Development Goals: 16: Peace, Justice and Strong Institutions 2021</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a:p>
            <a:pPr indent="0" lvl="0" marL="0" rtl="0" algn="l">
              <a:lnSpc>
                <a:spcPct val="100000"/>
              </a:lnSpc>
              <a:spcBef>
                <a:spcPts val="0"/>
              </a:spcBef>
              <a:spcAft>
                <a:spcPts val="0"/>
              </a:spcAft>
              <a:buNone/>
            </a:pPr>
            <a:r>
              <a:rPr lang="en" sz="1100" u="sng">
                <a:solidFill>
                  <a:schemeClr val="accent5"/>
                </a:solidFill>
                <a:hlinkClick r:id="rId3">
                  <a:extLst>
                    <a:ext uri="{A12FA001-AC4F-418D-AE19-62706E023703}">
                      <ahyp:hlinkClr val="tx"/>
                    </a:ext>
                  </a:extLst>
                </a:hlinkClick>
              </a:rPr>
              <a:t>https://sjankin.com/files/ijcai19-sdg16.pdf</a:t>
            </a:r>
            <a:endParaRPr sz="1100">
              <a:solidFill>
                <a:schemeClr val="dk1"/>
              </a:solidFill>
            </a:endParaRPr>
          </a:p>
          <a:p>
            <a:pPr indent="0" lvl="0" marL="0" rtl="0" algn="l">
              <a:lnSpc>
                <a:spcPct val="100000"/>
              </a:lnSpc>
              <a:spcBef>
                <a:spcPts val="0"/>
              </a:spcBef>
              <a:spcAft>
                <a:spcPts val="0"/>
              </a:spcAft>
              <a:buNone/>
            </a:pPr>
            <a:r>
              <a:rPr lang="en" sz="1100" u="sng">
                <a:solidFill>
                  <a:schemeClr val="accent5"/>
                </a:solidFill>
                <a:hlinkClick r:id="rId4">
                  <a:extLst>
                    <a:ext uri="{A12FA001-AC4F-418D-AE19-62706E023703}">
                      <ahyp:hlinkClr val="tx"/>
                    </a:ext>
                  </a:extLst>
                </a:hlinkClick>
              </a:rPr>
              <a:t>https://www.seedsrenewables.com/wp-content/uploads/attachments/Achieving%20the%20Impossible%20can%20we%20be%20SDG16%20believers.pdf</a:t>
            </a:r>
            <a:endParaRPr sz="1100">
              <a:solidFill>
                <a:schemeClr val="dk1"/>
              </a:solidFill>
            </a:endParaRPr>
          </a:p>
          <a:p>
            <a:pPr indent="0" lvl="0" marL="0" rtl="0" algn="l">
              <a:lnSpc>
                <a:spcPct val="100000"/>
              </a:lnSpc>
              <a:spcBef>
                <a:spcPts val="0"/>
              </a:spcBef>
              <a:spcAft>
                <a:spcPts val="0"/>
              </a:spcAft>
              <a:buNone/>
            </a:pPr>
            <a:r>
              <a:rPr lang="en" sz="1100" u="sng">
                <a:solidFill>
                  <a:schemeClr val="accent5"/>
                </a:solidFill>
                <a:hlinkClick r:id="rId5">
                  <a:extLst>
                    <a:ext uri="{A12FA001-AC4F-418D-AE19-62706E023703}">
                      <ahyp:hlinkClr val="tx"/>
                    </a:ext>
                  </a:extLst>
                </a:hlinkClick>
              </a:rPr>
              <a:t>https://sdg-tracker.org/peace-justice</a:t>
            </a:r>
            <a:endParaRPr sz="1100">
              <a:solidFill>
                <a:schemeClr val="dk1"/>
              </a:solidFill>
            </a:endParaRPr>
          </a:p>
          <a:p>
            <a:pPr indent="0" lvl="0" marL="0" rtl="0" algn="l">
              <a:lnSpc>
                <a:spcPct val="100000"/>
              </a:lnSpc>
              <a:spcBef>
                <a:spcPts val="0"/>
              </a:spcBef>
              <a:spcAft>
                <a:spcPts val="0"/>
              </a:spcAft>
              <a:buNone/>
            </a:pPr>
            <a:r>
              <a:rPr lang="en" sz="1100" u="sng">
                <a:solidFill>
                  <a:schemeClr val="accent5"/>
                </a:solidFill>
                <a:hlinkClick r:id="rId6">
                  <a:extLst>
                    <a:ext uri="{A12FA001-AC4F-418D-AE19-62706E023703}">
                      <ahyp:hlinkClr val="tx"/>
                    </a:ext>
                  </a:extLst>
                </a:hlinkClick>
              </a:rPr>
              <a:t>https://www.usip.org/guiding-principles-stabilization-and-reconstruction-the-web-version/stable-governance</a:t>
            </a:r>
            <a:endParaRPr sz="1100">
              <a:solidFill>
                <a:schemeClr val="dk1"/>
              </a:solidFill>
            </a:endParaRPr>
          </a:p>
          <a:p>
            <a:pPr indent="0" lvl="0" marL="0" rtl="0" algn="l">
              <a:lnSpc>
                <a:spcPct val="100000"/>
              </a:lnSpc>
              <a:spcBef>
                <a:spcPts val="0"/>
              </a:spcBef>
              <a:spcAft>
                <a:spcPts val="0"/>
              </a:spcAft>
              <a:buClr>
                <a:schemeClr val="dk1"/>
              </a:buClr>
              <a:buFont typeface="Arial"/>
              <a:buNone/>
            </a:pPr>
            <a:r>
              <a:t/>
            </a:r>
            <a:endParaRPr sz="1100">
              <a:solidFill>
                <a:schemeClr val="dk1"/>
              </a:solidFill>
            </a:endParaRPr>
          </a:p>
          <a:p>
            <a:pPr indent="0" lvl="0" marL="0" rtl="0" algn="l">
              <a:lnSpc>
                <a:spcPct val="100000"/>
              </a:lnSpc>
              <a:spcBef>
                <a:spcPts val="0"/>
              </a:spcBef>
              <a:spcAft>
                <a:spcPts val="0"/>
              </a:spcAft>
              <a:buClr>
                <a:schemeClr val="dk1"/>
              </a:buClr>
              <a:buFont typeface="Arial"/>
              <a:buNone/>
            </a:pPr>
            <a:r>
              <a:t/>
            </a:r>
            <a:endParaRPr sz="1100">
              <a:solidFill>
                <a:schemeClr val="dk1"/>
              </a:solidFill>
            </a:endParaRPr>
          </a:p>
          <a:p>
            <a:pPr indent="0" lvl="0" marL="0" rtl="0" algn="l">
              <a:lnSpc>
                <a:spcPct val="100000"/>
              </a:lnSpc>
              <a:spcBef>
                <a:spcPts val="0"/>
              </a:spcBef>
              <a:spcAft>
                <a:spcPts val="0"/>
              </a:spcAft>
              <a:buClr>
                <a:schemeClr val="dk1"/>
              </a:buClr>
              <a:buFont typeface="Arial"/>
              <a:buNone/>
            </a:pPr>
            <a:r>
              <a:t/>
            </a:r>
            <a:endParaRPr sz="1100">
              <a:solidFill>
                <a:schemeClr val="dk1"/>
              </a:solidFill>
            </a:endParaRPr>
          </a:p>
          <a:p>
            <a:pPr indent="0" lvl="0" marL="0" rtl="0" algn="l">
              <a:spcBef>
                <a:spcPts val="0"/>
              </a:spcBef>
              <a:spcAft>
                <a:spcPts val="1200"/>
              </a:spcAft>
              <a:buNone/>
            </a:pPr>
            <a:r>
              <a:t/>
            </a:r>
            <a:endParaRPr/>
          </a:p>
        </p:txBody>
      </p:sp>
      <p:pic>
        <p:nvPicPr>
          <p:cNvPr id="113" name="Google Shape;113;p20"/>
          <p:cNvPicPr preferRelativeResize="0"/>
          <p:nvPr/>
        </p:nvPicPr>
        <p:blipFill>
          <a:blip r:embed="rId7">
            <a:alphaModFix/>
          </a:blip>
          <a:stretch>
            <a:fillRect/>
          </a:stretch>
        </p:blipFill>
        <p:spPr>
          <a:xfrm>
            <a:off x="3891508" y="3723645"/>
            <a:ext cx="1360975" cy="13609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