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CD1FD-E22D-1EDB-FA0B-BBCA4D7C68D8}" v="380" dt="2021-11-30T23:08:14.027"/>
    <p1510:client id="{31FA9FD4-2299-FEFB-036A-1F6C8D686C0A}" v="531" dt="2021-12-01T00:37:25.664"/>
    <p1510:client id="{61D6221C-7C35-ED3B-AC1A-3AFE8EECEDF2}" v="6" dt="2021-12-01T04:23:28.259"/>
    <p1510:client id="{66703027-BBF8-4199-91F6-69532A74E0B7}" v="784" dt="2021-12-01T04:35:28.366"/>
    <p1510:client id="{72AFAF1C-D3A7-A3FA-C350-A93623A3C59A}" v="3" dt="2021-11-30T22:33:48.706"/>
    <p1510:client id="{C890EEC7-5AC1-4C4E-578E-6F5FD5C64B9D}" v="2793" dt="2021-12-01T04:10:20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7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4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8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2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4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0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9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worldencyclopedia.org/entry/Sichuan_Giant_Panda_Sanctuaries" TargetMode="External"/><Relationship Id="rId2" Type="http://schemas.openxmlformats.org/officeDocument/2006/relationships/hyperlink" Target="https://naturalworldheritagesites.org/sites/sichuan-giant-panda-sanctuar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93/nsr/nwab0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B823-BE57-4AA0-B2F9-02A7258F7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6" y="103570"/>
            <a:ext cx="11998655" cy="408674"/>
          </a:xfrm>
        </p:spPr>
        <p:txBody>
          <a:bodyPr>
            <a:normAutofit/>
          </a:bodyPr>
          <a:lstStyle/>
          <a:p>
            <a:r>
              <a:rPr lang="en-US" sz="2100" b="1">
                <a:ea typeface="+mj-lt"/>
                <a:cs typeface="+mj-lt"/>
              </a:rPr>
              <a:t>Biodiversity and Ecosystem Integrity in Sichuan Giant Panda Sanctuaries</a:t>
            </a:r>
            <a:r>
              <a:rPr lang="en-US" sz="2100">
                <a:cs typeface="Calibri Light"/>
              </a:rPr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76C04-4043-46EA-8673-ACC940DC5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682" y="513334"/>
            <a:ext cx="9144000" cy="2454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400">
                <a:cs typeface="Calibri"/>
              </a:rPr>
              <a:t>Sophia Thomas, Shelby Baker, Hunter Ritchie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E54CC-8254-4921-B441-469F62EF1D45}"/>
              </a:ext>
            </a:extLst>
          </p:cNvPr>
          <p:cNvSpPr txBox="1"/>
          <p:nvPr/>
        </p:nvSpPr>
        <p:spPr>
          <a:xfrm>
            <a:off x="106909" y="925772"/>
            <a:ext cx="4005616" cy="2262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cs typeface="Calibri"/>
              </a:rPr>
              <a:t>The Sichuan Giant Panda Sanctuaries Overview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Located in </a:t>
            </a:r>
            <a:r>
              <a:rPr lang="en-US" sz="1400" dirty="0">
                <a:ea typeface="+mn-lt"/>
                <a:cs typeface="+mn-lt"/>
              </a:rPr>
              <a:t>Wolong, Mt </a:t>
            </a:r>
            <a:r>
              <a:rPr lang="en-US" sz="1400" dirty="0" err="1">
                <a:ea typeface="+mn-lt"/>
                <a:cs typeface="+mn-lt"/>
              </a:rPr>
              <a:t>Siguniang</a:t>
            </a:r>
            <a:r>
              <a:rPr lang="en-US" sz="1400" dirty="0">
                <a:ea typeface="+mn-lt"/>
                <a:cs typeface="+mn-lt"/>
              </a:rPr>
              <a:t> and </a:t>
            </a:r>
            <a:r>
              <a:rPr lang="en-US" sz="1400" dirty="0" err="1">
                <a:ea typeface="+mn-lt"/>
                <a:cs typeface="+mn-lt"/>
              </a:rPr>
              <a:t>Jiajin</a:t>
            </a:r>
            <a:r>
              <a:rPr lang="en-US" sz="1400" dirty="0">
                <a:ea typeface="+mn-lt"/>
                <a:cs typeface="+mn-lt"/>
              </a:rPr>
              <a:t> Mountains.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924, 000 ha in area with</a:t>
            </a:r>
            <a:r>
              <a:rPr lang="en-US" sz="1400" dirty="0">
                <a:ea typeface="+mn-lt"/>
                <a:cs typeface="+mn-lt"/>
              </a:rPr>
              <a:t> nine scenic parks and seven nature reserves.</a:t>
            </a:r>
            <a:endParaRPr lang="en-US" sz="1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One of the biologically richest areas in the world excluding tropical rain forests.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Protects 30% of the world’s pandas</a:t>
            </a:r>
            <a:r>
              <a:rPr lang="en-US" sz="1400">
                <a:cs typeface="Calibri"/>
              </a:rPr>
              <a:t>.</a:t>
            </a:r>
            <a:endParaRPr lang="en-US" sz="1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cs typeface="Calibri"/>
              </a:rPr>
              <a:t>Houses</a:t>
            </a:r>
            <a:r>
              <a:rPr lang="en-US" sz="1400" dirty="0">
                <a:cs typeface="Calibri"/>
              </a:rPr>
              <a:t> multiple endangered species including </a:t>
            </a:r>
            <a:r>
              <a:rPr lang="en-US" sz="1400">
                <a:cs typeface="Calibri"/>
              </a:rPr>
              <a:t>red</a:t>
            </a:r>
            <a:r>
              <a:rPr lang="en-US" sz="1400" dirty="0">
                <a:cs typeface="Calibri"/>
              </a:rPr>
              <a:t> pandas.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01A20-46BF-48E7-A3C6-9FCB92D83EE4}"/>
              </a:ext>
            </a:extLst>
          </p:cNvPr>
          <p:cNvSpPr txBox="1"/>
          <p:nvPr/>
        </p:nvSpPr>
        <p:spPr>
          <a:xfrm>
            <a:off x="101932" y="3186361"/>
            <a:ext cx="3789528" cy="17389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cs typeface="Calibri"/>
              </a:rPr>
              <a:t>Importance of Biodiversity</a:t>
            </a:r>
            <a:endParaRPr lang="en-US" sz="1500" b="1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Promotes ecosystem integrity</a:t>
            </a:r>
            <a:r>
              <a:rPr lang="en-US" sz="1400">
                <a:cs typeface="Calibri"/>
              </a:rPr>
              <a:t> </a:t>
            </a:r>
            <a:endParaRPr lang="en-US" sz="1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>
                <a:cs typeface="Calibri"/>
              </a:rPr>
              <a:t>Diminishes effects of major disturbances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Maintains ecosystem services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Benefits tourism and recreation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F6EF8-D70E-4D42-8F88-39CC3173FDA4}"/>
              </a:ext>
            </a:extLst>
          </p:cNvPr>
          <p:cNvSpPr txBox="1"/>
          <p:nvPr/>
        </p:nvSpPr>
        <p:spPr>
          <a:xfrm>
            <a:off x="4574076" y="873875"/>
            <a:ext cx="3886864" cy="28280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Biodiversity in the Past </a:t>
            </a:r>
            <a:endParaRPr lang="en-US" b="1"/>
          </a:p>
          <a:p>
            <a:pPr marL="285750" indent="-285750">
              <a:buFont typeface="Arial"/>
              <a:buChar char="•"/>
            </a:pPr>
            <a:r>
              <a:rPr lang="en-US" sz="1400">
                <a:cs typeface="Calibri"/>
              </a:rPr>
              <a:t>Established 1963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cs typeface="Calibri"/>
              </a:rPr>
              <a:t>Pandas facing population problems in the 80's and 90's from human impacts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400">
                <a:cs typeface="Calibri"/>
              </a:rPr>
              <a:t>Protecting biodiversity and culture </a:t>
            </a:r>
          </a:p>
          <a:p>
            <a:pPr marL="285750" indent="-285750">
              <a:buFont typeface="Arial"/>
              <a:buChar char="•"/>
            </a:pPr>
            <a:endParaRPr lang="en-US" sz="14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F2D0B-9D45-442F-8B98-2B39713E553E}"/>
              </a:ext>
            </a:extLst>
          </p:cNvPr>
          <p:cNvSpPr txBox="1"/>
          <p:nvPr/>
        </p:nvSpPr>
        <p:spPr>
          <a:xfrm>
            <a:off x="4517515" y="4512917"/>
            <a:ext cx="4135517" cy="20467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/>
              <a:t>Biodiversity in the Present </a:t>
            </a:r>
            <a:endParaRPr lang="en-US" sz="1500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Giant Pandas are now categorized as a vulnerable species instead of endangered.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Green corridors have been established to prevent inbreeding.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 80% of hydropower infrastructure within the sanctuaries have been shut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Sichuan World Heritage Management Committee meets twice annually.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8DDA2-E404-4FC7-93AD-2BDB09EEDDCD}"/>
              </a:ext>
            </a:extLst>
          </p:cNvPr>
          <p:cNvSpPr txBox="1"/>
          <p:nvPr/>
        </p:nvSpPr>
        <p:spPr>
          <a:xfrm>
            <a:off x="8664443" y="769092"/>
            <a:ext cx="278525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/>
              <a:t>Sustainable Development Goals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98CF8-C1F9-4D2B-9587-E9897A325FF4}"/>
              </a:ext>
            </a:extLst>
          </p:cNvPr>
          <p:cNvSpPr txBox="1"/>
          <p:nvPr/>
        </p:nvSpPr>
        <p:spPr>
          <a:xfrm>
            <a:off x="104775" y="3549336"/>
            <a:ext cx="3789528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500" b="1"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8C2D8-8EE9-48E6-AE1E-56707D6C62E1}"/>
              </a:ext>
            </a:extLst>
          </p:cNvPr>
          <p:cNvSpPr txBox="1"/>
          <p:nvPr/>
        </p:nvSpPr>
        <p:spPr>
          <a:xfrm>
            <a:off x="8659280" y="1080285"/>
            <a:ext cx="3364831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>
                <a:cs typeface="Calibri"/>
              </a:rPr>
              <a:t>Climate Change </a:t>
            </a:r>
          </a:p>
          <a:p>
            <a:pPr marL="285750" indent="-285750">
              <a:buFont typeface="Arial"/>
              <a:buChar char="•"/>
            </a:pPr>
            <a:r>
              <a:rPr lang="en-US" sz="1500">
                <a:cs typeface="Calibri"/>
              </a:rPr>
              <a:t>Generally considered negative for most biodiversity and species </a:t>
            </a:r>
            <a:endParaRPr lang="en-US" sz="15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500">
                <a:cs typeface="Calibri"/>
              </a:rPr>
              <a:t>Increasing elevation of forested areas into alpine meadows increasing areas of habitat for pandas </a:t>
            </a:r>
          </a:p>
          <a:p>
            <a:endParaRPr lang="en-US" sz="1500" b="1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5CDFC-036F-4776-A45C-3EC95DB77588}"/>
              </a:ext>
            </a:extLst>
          </p:cNvPr>
          <p:cNvSpPr txBox="1"/>
          <p:nvPr/>
        </p:nvSpPr>
        <p:spPr>
          <a:xfrm>
            <a:off x="8669808" y="3645445"/>
            <a:ext cx="2826543" cy="11849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/>
              <a:t>Quality Education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Chengdu Research Base of Giant Panda Breeding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Nature based tourism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UNESCO and IUCN resources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BE595-1704-4751-B975-102F8E4355D7}"/>
              </a:ext>
            </a:extLst>
          </p:cNvPr>
          <p:cNvSpPr txBox="1"/>
          <p:nvPr/>
        </p:nvSpPr>
        <p:spPr>
          <a:xfrm>
            <a:off x="8825163" y="2468927"/>
            <a:ext cx="317433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/>
              <a:t>Life on Land</a:t>
            </a:r>
          </a:p>
        </p:txBody>
      </p:sp>
      <p:pic>
        <p:nvPicPr>
          <p:cNvPr id="14" name="Picture 13" descr="Yong, Yange. 2 February 2006. Wolong - Mt. Siguniang and Jiajin Mountains. UNESCO. whc.unesco.org/en/documents/113868 ">
            <a:extLst>
              <a:ext uri="{FF2B5EF4-FFF2-40B4-BE49-F238E27FC236}">
                <a16:creationId xmlns:a16="http://schemas.microsoft.com/office/drawing/2014/main" id="{6ECCAC1A-FD2D-4699-B030-8C2C93D7A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96" y="2154107"/>
            <a:ext cx="2743200" cy="1862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85256-4948-474C-B738-C6504402A12E}"/>
              </a:ext>
            </a:extLst>
          </p:cNvPr>
          <p:cNvSpPr txBox="1"/>
          <p:nvPr/>
        </p:nvSpPr>
        <p:spPr>
          <a:xfrm>
            <a:off x="4779986" y="4078704"/>
            <a:ext cx="3477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Yong, </a:t>
            </a:r>
            <a:r>
              <a:rPr lang="en-US" sz="800" dirty="0" err="1"/>
              <a:t>Yange</a:t>
            </a:r>
            <a:r>
              <a:rPr lang="en-US" sz="800" dirty="0"/>
              <a:t>. 2 February 2006. Wolong - Mt. </a:t>
            </a:r>
            <a:r>
              <a:rPr lang="en-US" sz="800" dirty="0" err="1"/>
              <a:t>Siguniang</a:t>
            </a:r>
            <a:r>
              <a:rPr lang="en-US" sz="800" dirty="0"/>
              <a:t> and </a:t>
            </a:r>
            <a:r>
              <a:rPr lang="en-US" sz="800" dirty="0" err="1"/>
              <a:t>Jiajin</a:t>
            </a:r>
            <a:r>
              <a:rPr lang="en-US" sz="800" dirty="0"/>
              <a:t> Mountains. UNESCO. whc.unesco.org/</a:t>
            </a:r>
            <a:r>
              <a:rPr lang="en-US" sz="800" dirty="0" err="1"/>
              <a:t>en</a:t>
            </a:r>
            <a:r>
              <a:rPr lang="en-US" sz="800" dirty="0"/>
              <a:t>/documents/113868 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71E2903A-1E67-42AA-BEC2-810BF980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970" y="4865499"/>
            <a:ext cx="1423917" cy="14352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5DDB99-DF40-4D59-879D-5039E9BB4E4C}"/>
              </a:ext>
            </a:extLst>
          </p:cNvPr>
          <p:cNvSpPr txBox="1"/>
          <p:nvPr/>
        </p:nvSpPr>
        <p:spPr>
          <a:xfrm>
            <a:off x="8819439" y="6328722"/>
            <a:ext cx="3482454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cs typeface="Calibri"/>
              </a:rPr>
              <a:t>20 January, 2020. Sustainable Development Goals. Brookings. </a:t>
            </a:r>
            <a:r>
              <a:rPr lang="en-US" sz="700">
                <a:ea typeface="+mn-lt"/>
                <a:cs typeface="+mn-lt"/>
              </a:rPr>
              <a:t>https://www.brookings.edu/blog/africa-in-focus/2020/01/20/strategies-for-delivering-on-the-sustainable-development-goals-some-lessons-from-rwanda/</a:t>
            </a:r>
            <a:endParaRPr lang="en-US" sz="70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8389C-5A18-48EE-86F2-9ACDEAB2364A}"/>
              </a:ext>
            </a:extLst>
          </p:cNvPr>
          <p:cNvSpPr txBox="1"/>
          <p:nvPr/>
        </p:nvSpPr>
        <p:spPr>
          <a:xfrm>
            <a:off x="8659280" y="2689316"/>
            <a:ext cx="31645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Promotes conservation for many IUCN Red List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Hotspot for wildlife, protection from urban sprawl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  <p:pic>
        <p:nvPicPr>
          <p:cNvPr id="18" name="Picture 18" descr="Map&#10;&#10;Description automatically generated">
            <a:extLst>
              <a:ext uri="{FF2B5EF4-FFF2-40B4-BE49-F238E27FC236}">
                <a16:creationId xmlns:a16="http://schemas.microsoft.com/office/drawing/2014/main" id="{83F0A94E-871A-4FE6-B85D-6469B00D14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"/>
          <a:stretch/>
        </p:blipFill>
        <p:spPr>
          <a:xfrm>
            <a:off x="293143" y="4512400"/>
            <a:ext cx="3692131" cy="17744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F954B6-1A1A-41E6-9F92-0F269628E3DD}"/>
              </a:ext>
            </a:extLst>
          </p:cNvPr>
          <p:cNvSpPr txBox="1"/>
          <p:nvPr/>
        </p:nvSpPr>
        <p:spPr>
          <a:xfrm>
            <a:off x="91269" y="6403359"/>
            <a:ext cx="423308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/>
              <a:t>Paul Horn. World Wildlife Fund, Inside Climate News. https://blogs.helsinki.fi/vitriblog/files/2018/03/GiantPandasChina1058px-1024x477.png</a:t>
            </a:r>
            <a:endParaRPr lang="en-US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11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5706-22B3-4CD5-A398-DCFB54B3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Citations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098F1-38BF-43DE-AC51-190CB327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94" y="1363880"/>
            <a:ext cx="10527506" cy="5494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200" dirty="0">
                <a:effectLst/>
              </a:rPr>
              <a:t>Benn, J. (2006, July 13). </a:t>
            </a:r>
            <a:r>
              <a:rPr lang="en-US" sz="1200" i="1" dirty="0">
                <a:effectLst/>
              </a:rPr>
              <a:t>Panda Sanctuary in China added to World Heritage List</a:t>
            </a:r>
            <a:r>
              <a:rPr lang="en-US" sz="1200" dirty="0">
                <a:effectLst/>
              </a:rPr>
              <a:t>. WWF. Retrieved December 1, 2021, from https://wwf.panda.org/wwf_news/?76460%2FPanda-sanctuary-in-China-added-to-World-Heritage-list.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200" dirty="0">
                <a:effectLst/>
              </a:rPr>
              <a:t>Chengdu Research Base of Giant Panda Breeding. (2019, March 27). </a:t>
            </a:r>
            <a:r>
              <a:rPr lang="en-US" sz="1200" i="1" dirty="0">
                <a:effectLst/>
              </a:rPr>
              <a:t>Biodiversity Conservation</a:t>
            </a:r>
            <a:r>
              <a:rPr lang="en-US" sz="1200" dirty="0">
                <a:effectLst/>
              </a:rPr>
              <a:t>. Chengdu Research Base of Giant Panda Breeding. Retrieved December 1, 2021, from http://www.panda.org.cn/english/conservation/involved/2019-03-27/7434.html.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effectLst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200" dirty="0">
                <a:effectLst/>
              </a:rPr>
              <a:t>China Cultural Center in Den Hang. (n.d.). </a:t>
            </a:r>
            <a:r>
              <a:rPr lang="en-US" sz="1200" i="1" dirty="0">
                <a:effectLst/>
              </a:rPr>
              <a:t>Sichuan Giant Panda Sanctuaries- China's World Natural Heritage</a:t>
            </a:r>
            <a:r>
              <a:rPr lang="en-US" sz="1200" dirty="0">
                <a:effectLst/>
              </a:rPr>
              <a:t>. China Cultural Center in Den Hang. Retrieved December 1, 2021, from https://www.ccchague.org/en/news-show-590.html. </a:t>
            </a:r>
            <a:endParaRPr lang="en-US" sz="1200" dirty="0">
              <a:cs typeface="Calibri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200" dirty="0">
                <a:effectLst/>
              </a:rPr>
              <a:t>Liu, W., Vogt, C. A., </a:t>
            </a:r>
            <a:r>
              <a:rPr lang="en-US" sz="1200" dirty="0" err="1">
                <a:effectLst/>
              </a:rPr>
              <a:t>Lupi</a:t>
            </a:r>
            <a:r>
              <a:rPr lang="en-US" sz="1200" dirty="0">
                <a:effectLst/>
              </a:rPr>
              <a:t>, F., He, G., Ouyang, Z., &amp; Liu, J. (2015). Evolution of tourism in a flagship protected area of China. </a:t>
            </a:r>
            <a:r>
              <a:rPr lang="en-US" sz="1200" i="1" dirty="0">
                <a:effectLst/>
              </a:rPr>
              <a:t>Journal of Sustainable Tourism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24</a:t>
            </a:r>
            <a:r>
              <a:rPr lang="en-US" sz="1200" dirty="0">
                <a:effectLst/>
              </a:rPr>
              <a:t>(2), 203–226. https://doi.org/10.1080/09669582.2015.1071380</a:t>
            </a:r>
            <a:r>
              <a:rPr lang="en-US" sz="1200" dirty="0"/>
              <a:t> </a:t>
            </a:r>
            <a:endParaRPr lang="en-US" sz="12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200" dirty="0">
                <a:ea typeface="+mn-lt"/>
                <a:cs typeface="+mn-lt"/>
              </a:rPr>
              <a:t>“Sichuan Giant Panda Sanctuaries.” </a:t>
            </a:r>
            <a:r>
              <a:rPr lang="en-US" sz="1200" i="1" dirty="0">
                <a:ea typeface="+mn-lt"/>
                <a:cs typeface="+mn-lt"/>
              </a:rPr>
              <a:t>Natural World Heritage Sites</a:t>
            </a:r>
            <a:r>
              <a:rPr lang="en-US" sz="1200" dirty="0">
                <a:ea typeface="+mn-lt"/>
                <a:cs typeface="+mn-lt"/>
              </a:rPr>
              <a:t>, 30 Sept. 2021, </a:t>
            </a:r>
            <a:r>
              <a:rPr lang="en-US" sz="1200" dirty="0">
                <a:ea typeface="+mn-lt"/>
                <a:cs typeface="+mn-lt"/>
                <a:hlinkClick r:id="rId2"/>
              </a:rPr>
              <a:t>https://naturalworldheritagesites.org/sites/sichuan-giant-panda-sanctuaries/</a:t>
            </a:r>
            <a:r>
              <a:rPr lang="en-US" sz="1200" dirty="0">
                <a:ea typeface="+mn-lt"/>
                <a:cs typeface="+mn-lt"/>
              </a:rPr>
              <a:t>. </a:t>
            </a:r>
            <a:endParaRPr lang="en-US" sz="1200" dirty="0">
              <a:cs typeface="Calibri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endParaRPr lang="en-US" sz="1200" dirty="0">
              <a:cs typeface="Calibri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200" dirty="0">
                <a:cs typeface="Calibri"/>
              </a:rPr>
              <a:t>“Sichuan Giant Panda Sanctuaries.” </a:t>
            </a:r>
            <a:r>
              <a:rPr lang="en-US" sz="1200" i="1" dirty="0">
                <a:cs typeface="Calibri"/>
              </a:rPr>
              <a:t>Sichuan Giant Panda Sanctuaries - New World Encyclopedia</a:t>
            </a:r>
            <a:r>
              <a:rPr lang="en-US" sz="1200" dirty="0">
                <a:cs typeface="Calibri"/>
              </a:rPr>
              <a:t>, </a:t>
            </a:r>
            <a:r>
              <a:rPr lang="en-US" sz="1200" dirty="0">
                <a:cs typeface="Calibri"/>
                <a:hlinkClick r:id="rId3"/>
              </a:rPr>
              <a:t>https://www.newworldencyclopedia.org/entry/Sichuan_Giant _</a:t>
            </a:r>
            <a:r>
              <a:rPr lang="en-US" sz="1200" dirty="0" err="1">
                <a:cs typeface="Calibri"/>
                <a:hlinkClick r:id="rId3"/>
              </a:rPr>
              <a:t>Panda_Sanctuaries</a:t>
            </a:r>
            <a:r>
              <a:rPr lang="en-US" sz="1200" dirty="0">
                <a:cs typeface="Calibri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cs typeface="Calibri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200" dirty="0">
                <a:effectLst/>
              </a:rPr>
              <a:t>The Nature Conservancy. (2020, July 17). </a:t>
            </a:r>
            <a:r>
              <a:rPr lang="en-US" sz="1200" i="1" dirty="0">
                <a:effectLst/>
              </a:rPr>
              <a:t>Giant Panda</a:t>
            </a:r>
            <a:r>
              <a:rPr lang="en-US" sz="1200" dirty="0">
                <a:effectLst/>
              </a:rPr>
              <a:t>. The Nature Conservancy. Retrieved December 1, 2021, from https://www.nature.org/en-us/get-involved/how-to-help/animals-we-protect/giant-panda/. </a:t>
            </a:r>
            <a:endParaRPr lang="en-US" sz="1200" dirty="0">
              <a:cs typeface="Calibri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endParaRPr lang="en-US" sz="1200" dirty="0">
              <a:effectLst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200" dirty="0">
                <a:effectLst/>
              </a:rPr>
              <a:t>UNESCO. (n.d.). </a:t>
            </a:r>
            <a:r>
              <a:rPr lang="en-US" sz="1200" i="1" dirty="0">
                <a:effectLst/>
              </a:rPr>
              <a:t>Sichuan Giant Panda Sanctuaries - Wolong, Mt </a:t>
            </a:r>
            <a:r>
              <a:rPr lang="en-US" sz="1200" i="1" dirty="0" err="1">
                <a:effectLst/>
              </a:rPr>
              <a:t>Siguniang</a:t>
            </a:r>
            <a:r>
              <a:rPr lang="en-US" sz="1200" i="1" dirty="0">
                <a:effectLst/>
              </a:rPr>
              <a:t> and </a:t>
            </a:r>
            <a:r>
              <a:rPr lang="en-US" sz="1200" i="1" dirty="0" err="1">
                <a:effectLst/>
              </a:rPr>
              <a:t>Jiajin</a:t>
            </a:r>
            <a:r>
              <a:rPr lang="en-US" sz="1200" i="1" dirty="0">
                <a:effectLst/>
              </a:rPr>
              <a:t> Mountains</a:t>
            </a:r>
            <a:r>
              <a:rPr lang="en-US" sz="1200" dirty="0">
                <a:effectLst/>
              </a:rPr>
              <a:t>. UNESCO World Heritage Centre. Retrieved December 1, 2021, from https://whc.unesco.org/en/list/1213/.</a:t>
            </a:r>
            <a:r>
              <a:rPr lang="en-US" sz="1200" dirty="0"/>
              <a:t> </a:t>
            </a:r>
            <a:endParaRPr lang="en-US" sz="12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cs typeface="Calibri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200" dirty="0">
                <a:effectLst/>
              </a:rPr>
              <a:t>UNESCO. (n.d.). </a:t>
            </a:r>
            <a:r>
              <a:rPr lang="en-US" sz="1200" i="1" dirty="0">
                <a:effectLst/>
              </a:rPr>
              <a:t>State of Conservation: Sichuan Giant Panda Sanctuaries - Wolong, Mt </a:t>
            </a:r>
            <a:r>
              <a:rPr lang="en-US" sz="1200" i="1" dirty="0" err="1">
                <a:effectLst/>
              </a:rPr>
              <a:t>Siguniang</a:t>
            </a:r>
            <a:r>
              <a:rPr lang="en-US" sz="1200" i="1" dirty="0">
                <a:effectLst/>
              </a:rPr>
              <a:t> and </a:t>
            </a:r>
            <a:r>
              <a:rPr lang="en-US" sz="1200" i="1" dirty="0" err="1">
                <a:effectLst/>
              </a:rPr>
              <a:t>Jiajin</a:t>
            </a:r>
            <a:r>
              <a:rPr lang="en-US" sz="1200" i="1" dirty="0">
                <a:effectLst/>
              </a:rPr>
              <a:t> Mountains (China)</a:t>
            </a:r>
            <a:r>
              <a:rPr lang="en-US" sz="1200" dirty="0">
                <a:effectLst/>
              </a:rPr>
              <a:t>. UNESCO World Heritage Centre. Retrieved December 1, 2021, from https://whc.unesco.org/en/soc/535.</a:t>
            </a:r>
            <a:r>
              <a:rPr lang="en-US" sz="1200" dirty="0"/>
              <a:t> </a:t>
            </a:r>
            <a:endParaRPr lang="en-US" sz="12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200" dirty="0" err="1">
                <a:cs typeface="Calibri"/>
              </a:rPr>
              <a:t>Xiangcheng</a:t>
            </a:r>
            <a:r>
              <a:rPr lang="en-US" sz="1200" dirty="0">
                <a:cs typeface="Calibri"/>
              </a:rPr>
              <a:t> Mi, Gang Feng, </a:t>
            </a:r>
            <a:r>
              <a:rPr lang="en-US" sz="1200" dirty="0" err="1">
                <a:cs typeface="Calibri"/>
              </a:rPr>
              <a:t>Yibo</a:t>
            </a:r>
            <a:r>
              <a:rPr lang="en-US" sz="1200" dirty="0">
                <a:cs typeface="Calibri"/>
              </a:rPr>
              <a:t> Hu, Jian Zhang, Lei Chen, Richard T Corlett, Alice C Hughes, Stuart Pimm, Bernhard Schmid, </a:t>
            </a:r>
            <a:r>
              <a:rPr lang="en-US" sz="1200" dirty="0" err="1">
                <a:cs typeface="Calibri"/>
              </a:rPr>
              <a:t>Suhua</a:t>
            </a:r>
            <a:r>
              <a:rPr lang="en-US" sz="1200" dirty="0">
                <a:cs typeface="Calibri"/>
              </a:rPr>
              <a:t> Shi, Jens-Christian </a:t>
            </a:r>
            <a:r>
              <a:rPr lang="en-US" sz="1200" dirty="0" err="1">
                <a:cs typeface="Calibri"/>
              </a:rPr>
              <a:t>Svenning</a:t>
            </a:r>
            <a:r>
              <a:rPr lang="en-US" sz="1200" dirty="0">
                <a:cs typeface="Calibri"/>
              </a:rPr>
              <a:t>, </a:t>
            </a:r>
            <a:r>
              <a:rPr lang="en-US" sz="1200" dirty="0" err="1">
                <a:cs typeface="Calibri"/>
              </a:rPr>
              <a:t>Keping</a:t>
            </a:r>
            <a:r>
              <a:rPr lang="en-US" sz="1200" dirty="0">
                <a:cs typeface="Calibri"/>
              </a:rPr>
              <a:t> Ma, The global significance of biodiversity science in China: an overview, </a:t>
            </a:r>
            <a:r>
              <a:rPr lang="en-US" sz="1200" i="1" dirty="0">
                <a:cs typeface="Calibri"/>
              </a:rPr>
              <a:t>National Science Review</a:t>
            </a:r>
            <a:r>
              <a:rPr lang="en-US" sz="1200" dirty="0">
                <a:cs typeface="Calibri"/>
              </a:rPr>
              <a:t>, Volume 8, Issue 7, July 2021, nwab032, </a:t>
            </a:r>
            <a:r>
              <a:rPr lang="en-US" sz="1200" dirty="0">
                <a:cs typeface="Calibri"/>
                <a:hlinkClick r:id="rId4"/>
              </a:rPr>
              <a:t>https://doi.org/10.1093/nsr/nwab032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5408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D145FF4075A146935D841E0412AE3C" ma:contentTypeVersion="4" ma:contentTypeDescription="Create a new document." ma:contentTypeScope="" ma:versionID="cbc4b9f1153db4ddf2f447215847aba0">
  <xsd:schema xmlns:xsd="http://www.w3.org/2001/XMLSchema" xmlns:xs="http://www.w3.org/2001/XMLSchema" xmlns:p="http://schemas.microsoft.com/office/2006/metadata/properties" xmlns:ns3="1a0da27d-ad99-4245-8c0c-f2ebbe66305a" targetNamespace="http://schemas.microsoft.com/office/2006/metadata/properties" ma:root="true" ma:fieldsID="e450de436de88439cecf8f046760e381" ns3:_="">
    <xsd:import namespace="1a0da27d-ad99-4245-8c0c-f2ebbe663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da27d-ad99-4245-8c0c-f2ebbe6630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C034F0-443D-40BB-9B41-60B7A0AA8C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11177C-222F-407A-9E83-F2686541569F}">
  <ds:schemaRefs>
    <ds:schemaRef ds:uri="1a0da27d-ad99-4245-8c0c-f2ebbe6630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3DB370-6010-4D43-ACD7-18AFE96792A0}">
  <ds:schemaRefs>
    <ds:schemaRef ds:uri="1a0da27d-ad99-4245-8c0c-f2ebbe6630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790</Words>
  <Application>Microsoft Office PowerPoint</Application>
  <PresentationFormat>Widescreen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Arial,Sans-Serif</vt:lpstr>
      <vt:lpstr>Calibri</vt:lpstr>
      <vt:lpstr>Calibri Light</vt:lpstr>
      <vt:lpstr>Office Theme</vt:lpstr>
      <vt:lpstr>Biodiversity and Ecosystem Integrity in Sichuan Giant Panda Sanctuaries </vt:lpstr>
      <vt:lpstr>Citations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Baker,Shelby (EID)</dc:creator>
  <cp:lastModifiedBy>Baker,Shelby (EID)</cp:lastModifiedBy>
  <cp:revision>2</cp:revision>
  <dcterms:created xsi:type="dcterms:W3CDTF">2021-11-30T22:25:52Z</dcterms:created>
  <dcterms:modified xsi:type="dcterms:W3CDTF">2021-12-01T04:35:28Z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0x01010050D145FF4075A146935D841E0412AE3C</vt:lpwstr>
  </property>
</Properties>
</file>