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4"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F9FB"/>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8" autoAdjust="0"/>
    <p:restoredTop sz="94590" autoAdjust="0"/>
  </p:normalViewPr>
  <p:slideViewPr>
    <p:cSldViewPr snapToGrid="0" snapToObjects="1" showGuides="1">
      <p:cViewPr>
        <p:scale>
          <a:sx n="50" d="100"/>
          <a:sy n="50" d="100"/>
        </p:scale>
        <p:origin x="-5320" y="1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4/19/21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4/19/21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05869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41033" y="14005546"/>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2602301"/>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7109510"/>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641033" y="9442124"/>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32800" y="4721613"/>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24545" y="9581934"/>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854046" y="3961852"/>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6336" userDrawn="1">
          <p15:clr>
            <a:srgbClr val="FBAE40"/>
          </p15:clr>
        </p15:guide>
        <p15:guide id="3" pos="21312" userDrawn="1">
          <p15:clr>
            <a:srgbClr val="FBAE40"/>
          </p15:clr>
        </p15:guide>
        <p15:guide id="4" pos="20736" userDrawn="1">
          <p15:clr>
            <a:srgbClr val="FBAE40"/>
          </p15:clr>
        </p15:guide>
        <p15:guide id="5" pos="27072" userDrawn="1">
          <p15:clr>
            <a:srgbClr val="FBAE40"/>
          </p15:clr>
        </p15:guide>
        <p15:guide id="6" pos="6912" userDrawn="1">
          <p15:clr>
            <a:srgbClr val="FBAE40"/>
          </p15:clr>
        </p15:guide>
        <p15:guide id="7" pos="576" userDrawn="1">
          <p15:clr>
            <a:srgbClr val="FBAE40"/>
          </p15:clr>
        </p15:guide>
        <p15:guide id="9" orient="horz" pos="1224" userDrawn="1">
          <p15:clr>
            <a:srgbClr val="FBAE40"/>
          </p15:clr>
        </p15:guide>
        <p15:guide id="10" orient="horz" pos="19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2544700998"/>
      </p:ext>
    </p:extLst>
  </p:cSld>
  <p:clrMapOvr>
    <a:masterClrMapping/>
  </p:clrMapOvr>
  <p:extLst>
    <p:ext uri="{DCECCB84-F9BA-43D5-87BE-67443E8EF086}">
      <p15:sldGuideLst xmlns:p15="http://schemas.microsoft.com/office/powerpoint/2012/main">
        <p15:guide id="2" pos="6336">
          <p15:clr>
            <a:srgbClr val="FBAE40"/>
          </p15:clr>
        </p15:guide>
        <p15:guide id="3" pos="21312">
          <p15:clr>
            <a:srgbClr val="FBAE40"/>
          </p15:clr>
        </p15:guide>
        <p15:guide id="4" pos="20736">
          <p15:clr>
            <a:srgbClr val="FBAE40"/>
          </p15:clr>
        </p15:guide>
        <p15:guide id="5" pos="27072">
          <p15:clr>
            <a:srgbClr val="FBAE40"/>
          </p15:clr>
        </p15:guide>
        <p15:guide id="6" pos="6912">
          <p15:clr>
            <a:srgbClr val="FBAE40"/>
          </p15:clr>
        </p15:guide>
        <p15:guide id="7" pos="576">
          <p15:clr>
            <a:srgbClr val="FBAE40"/>
          </p15:clr>
        </p15:guide>
        <p15:guide id="9" orient="horz" pos="1224">
          <p15:clr>
            <a:srgbClr val="FBAE40"/>
          </p15:clr>
        </p15:guide>
        <p15:guide id="10" orient="horz" pos="194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1424487920"/>
      </p:ext>
    </p:extLst>
  </p:cSld>
  <p:clrMapOvr>
    <a:masterClrMapping/>
  </p:clrMapOvr>
  <p:extLst>
    <p:ext uri="{DCECCB84-F9BA-43D5-87BE-67443E8EF086}">
      <p15:sldGuideLst xmlns:p15="http://schemas.microsoft.com/office/powerpoint/2012/main">
        <p15:guide id="2" pos="6336">
          <p15:clr>
            <a:srgbClr val="FBAE40"/>
          </p15:clr>
        </p15:guide>
        <p15:guide id="3" pos="21312">
          <p15:clr>
            <a:srgbClr val="FBAE40"/>
          </p15:clr>
        </p15:guide>
        <p15:guide id="4" pos="20736">
          <p15:clr>
            <a:srgbClr val="FBAE40"/>
          </p15:clr>
        </p15:guide>
        <p15:guide id="5" pos="27072">
          <p15:clr>
            <a:srgbClr val="FBAE40"/>
          </p15:clr>
        </p15:guide>
        <p15:guide id="6" pos="6912">
          <p15:clr>
            <a:srgbClr val="FBAE40"/>
          </p15:clr>
        </p15:guide>
        <p15:guide id="7" pos="576">
          <p15:clr>
            <a:srgbClr val="FBAE40"/>
          </p15:clr>
        </p15:guide>
        <p15:guide id="9" orient="horz" pos="1224">
          <p15:clr>
            <a:srgbClr val="FBAE40"/>
          </p15:clr>
        </p15:guide>
        <p15:guide id="10" orient="horz" pos="194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41033" y="14005546"/>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2602301"/>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7109510"/>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641033" y="9442124"/>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32800" y="4721613"/>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24545" y="9581934"/>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854046" y="3961852"/>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274809671"/>
      </p:ext>
    </p:extLst>
  </p:cSld>
  <p:clrMapOvr>
    <a:masterClrMapping/>
  </p:clrMapOvr>
  <p:extLst>
    <p:ext uri="{DCECCB84-F9BA-43D5-87BE-67443E8EF086}">
      <p15:sldGuideLst xmlns:p15="http://schemas.microsoft.com/office/powerpoint/2012/main">
        <p15:guide id="2" pos="6336">
          <p15:clr>
            <a:srgbClr val="FBAE40"/>
          </p15:clr>
        </p15:guide>
        <p15:guide id="3" pos="21312">
          <p15:clr>
            <a:srgbClr val="FBAE40"/>
          </p15:clr>
        </p15:guide>
        <p15:guide id="4" pos="20736">
          <p15:clr>
            <a:srgbClr val="FBAE40"/>
          </p15:clr>
        </p15:guide>
        <p15:guide id="5" pos="27072">
          <p15:clr>
            <a:srgbClr val="FBAE40"/>
          </p15:clr>
        </p15:guide>
        <p15:guide id="6" pos="6912">
          <p15:clr>
            <a:srgbClr val="FBAE40"/>
          </p15:clr>
        </p15:guide>
        <p15:guide id="7" pos="576">
          <p15:clr>
            <a:srgbClr val="FBAE40"/>
          </p15:clr>
        </p15:guide>
        <p15:guide id="9" orient="horz" pos="1224">
          <p15:clr>
            <a:srgbClr val="FBAE40"/>
          </p15:clr>
        </p15:guide>
        <p15:guide id="10" orient="horz" pos="19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36619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3657600"/>
            <a:ext cx="21945600" cy="28244775"/>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dirty="0"/>
          </a:p>
        </p:txBody>
      </p:sp>
      <p:graphicFrame>
        <p:nvGraphicFramePr>
          <p:cNvPr id="60" name="Table 59">
            <a:extLst>
              <a:ext uri="{FF2B5EF4-FFF2-40B4-BE49-F238E27FC236}">
                <a16:creationId xmlns:a16="http://schemas.microsoft.com/office/drawing/2014/main" id="{C7BA96D5-2156-2D45-9020-DE8BBB03796F}"/>
              </a:ext>
            </a:extLst>
          </p:cNvPr>
          <p:cNvGraphicFramePr>
            <a:graphicFrameLocks noGrp="1"/>
          </p:cNvGraphicFramePr>
          <p:nvPr userDrawn="1">
            <p:extLst>
              <p:ext uri="{D42A27DB-BD31-4B8C-83A1-F6EECF244321}">
                <p14:modId xmlns:p14="http://schemas.microsoft.com/office/powerpoint/2010/main" val="1293845284"/>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D190F9AB-56D0-244B-B0D0-9D7AC22249AE}"/>
              </a:ext>
            </a:extLst>
          </p:cNvPr>
          <p:cNvGraphicFramePr>
            <a:graphicFrameLocks noGrp="1"/>
          </p:cNvGraphicFramePr>
          <p:nvPr userDrawn="1">
            <p:extLst>
              <p:ext uri="{D42A27DB-BD31-4B8C-83A1-F6EECF244321}">
                <p14:modId xmlns:p14="http://schemas.microsoft.com/office/powerpoint/2010/main" val="234279451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https://www.posterpresentations.com/how-to-change-the-column-configuration.html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https://www.posterpresentations.com/helpdesk.html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748"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dirty="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4281985044"/>
      </p:ext>
    </p:extLst>
  </p:cSld>
  <p:clrMap bg1="lt1" tx1="dk1" bg2="lt2" tx2="dk2" accent1="accent1" accent2="accent2" accent3="accent3" accent4="accent4" accent5="accent5" accent6="accent6" hlink="hlink" folHlink="folHlink"/>
  <p:sldLayoutIdLst>
    <p:sldLayoutId id="2147483654" r:id="rId1"/>
    <p:sldLayoutId id="2147483696"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gif"/><Relationship Id="rId3" Type="http://schemas.openxmlformats.org/officeDocument/2006/relationships/hyperlink" Target="https://depauliaonline.com/43865/multimedia/opinion-englewood-whole-foods-doesnt-adequately-improve-access-to-fresh-food-in-neighborhood/" TargetMode="Externa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hyperlink" Target="https://www.ilga.gov/legislation/101/HB/10100HB4704.htm" TargetMode="External"/><Relationship Id="rId2" Type="http://schemas.openxmlformats.org/officeDocument/2006/relationships/notesSlide" Target="../notesSlides/notesSlide1.xml"/><Relationship Id="rId16" Type="http://schemas.openxmlformats.org/officeDocument/2006/relationships/hyperlink" Target="https://www.fiskars.com/en-us/Community/Project-Orange-Thumb" TargetMode="External"/><Relationship Id="rId1" Type="http://schemas.openxmlformats.org/officeDocument/2006/relationships/slideLayout" Target="../slideLayouts/slideLayout3.xml"/><Relationship Id="rId6" Type="http://schemas.openxmlformats.org/officeDocument/2006/relationships/hyperlink" Target="mailto:bforist@indiana.edu" TargetMode="External"/><Relationship Id="rId11" Type="http://schemas.openxmlformats.org/officeDocument/2006/relationships/image" Target="../media/image13.png"/><Relationship Id="rId5" Type="http://schemas.openxmlformats.org/officeDocument/2006/relationships/hyperlink" Target="http://www.jstor.org/stable/41416684" TargetMode="External"/><Relationship Id="rId15" Type="http://schemas.openxmlformats.org/officeDocument/2006/relationships/hyperlink" Target="https://corporate.homedepot.com/foundation/communityimpactgrants" TargetMode="External"/><Relationship Id="rId10" Type="http://schemas.openxmlformats.org/officeDocument/2006/relationships/image" Target="../media/image12.gif"/><Relationship Id="rId4" Type="http://schemas.openxmlformats.org/officeDocument/2006/relationships/hyperlink" Target="http://www.jstor.org/stable/23289476" TargetMode="External"/><Relationship Id="rId9" Type="http://schemas.openxmlformats.org/officeDocument/2006/relationships/image" Target="../media/image11.gif"/><Relationship Id="rId14" Type="http://schemas.openxmlformats.org/officeDocument/2006/relationships/hyperlink" Target="https://seedmoney.org/app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9FB"/>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3D551C4-917F-4842-8EF1-F017F4534201}"/>
              </a:ext>
            </a:extLst>
          </p:cNvPr>
          <p:cNvSpPr>
            <a:spLocks noGrp="1"/>
          </p:cNvSpPr>
          <p:nvPr>
            <p:ph type="body" sz="quarter" idx="157"/>
          </p:nvPr>
        </p:nvSpPr>
        <p:spPr>
          <a:xfrm>
            <a:off x="17272851" y="3651450"/>
            <a:ext cx="8536955" cy="1415764"/>
          </a:xfrm>
        </p:spPr>
        <p:txBody>
          <a:bodyPr/>
          <a:lstStyle/>
          <a:p>
            <a:r>
              <a:rPr lang="en-US" sz="6000" dirty="0">
                <a:solidFill>
                  <a:schemeClr val="bg1"/>
                </a:solidFill>
                <a:latin typeface="Futura Medium" panose="020B0602020204020303" pitchFamily="34" charset="-79"/>
                <a:cs typeface="Futura Medium" panose="020B0602020204020303" pitchFamily="34" charset="-79"/>
              </a:rPr>
              <a:t>Amanda</a:t>
            </a:r>
            <a:r>
              <a:rPr lang="en-US" sz="6000" dirty="0">
                <a:solidFill>
                  <a:schemeClr val="accent1">
                    <a:lumMod val="50000"/>
                  </a:schemeClr>
                </a:solidFill>
                <a:latin typeface="Futura Medium" panose="020B0602020204020303" pitchFamily="34" charset="-79"/>
                <a:cs typeface="Futura Medium" panose="020B0602020204020303" pitchFamily="34" charset="-79"/>
              </a:rPr>
              <a:t> </a:t>
            </a:r>
            <a:r>
              <a:rPr lang="en-US" sz="6000" dirty="0">
                <a:solidFill>
                  <a:schemeClr val="bg1"/>
                </a:solidFill>
                <a:latin typeface="Futura Medium" panose="020B0602020204020303" pitchFamily="34" charset="-79"/>
                <a:cs typeface="Futura Medium" panose="020B0602020204020303" pitchFamily="34" charset="-79"/>
              </a:rPr>
              <a:t>D’Agostino</a:t>
            </a:r>
          </a:p>
        </p:txBody>
      </p:sp>
      <p:sp>
        <p:nvSpPr>
          <p:cNvPr id="7" name="Text Placeholder 6">
            <a:extLst>
              <a:ext uri="{FF2B5EF4-FFF2-40B4-BE49-F238E27FC236}">
                <a16:creationId xmlns:a16="http://schemas.microsoft.com/office/drawing/2014/main" id="{93D2F790-6BE8-E74D-A2A0-5606E73D4175}"/>
              </a:ext>
            </a:extLst>
          </p:cNvPr>
          <p:cNvSpPr>
            <a:spLocks noGrp="1"/>
          </p:cNvSpPr>
          <p:nvPr>
            <p:ph type="body" sz="quarter" idx="156"/>
          </p:nvPr>
        </p:nvSpPr>
        <p:spPr>
          <a:xfrm>
            <a:off x="11513852" y="515032"/>
            <a:ext cx="19991619" cy="2689341"/>
          </a:xfrm>
        </p:spPr>
        <p:txBody>
          <a:bodyPr/>
          <a:lstStyle/>
          <a:p>
            <a:pPr algn="ctr"/>
            <a:r>
              <a:rPr lang="en-US" sz="8000" dirty="0">
                <a:solidFill>
                  <a:schemeClr val="bg1"/>
                </a:solidFill>
                <a:latin typeface="Futura Medium" panose="020B0602020204020303" pitchFamily="34" charset="-79"/>
                <a:cs typeface="Futura Medium" panose="020B0602020204020303" pitchFamily="34" charset="-79"/>
              </a:rPr>
              <a:t>Edible Forests: Addressing Urban Heat Islands Through Food Security </a:t>
            </a:r>
          </a:p>
        </p:txBody>
      </p:sp>
      <p:sp>
        <p:nvSpPr>
          <p:cNvPr id="65" name="TextBox 64">
            <a:extLst>
              <a:ext uri="{FF2B5EF4-FFF2-40B4-BE49-F238E27FC236}">
                <a16:creationId xmlns:a16="http://schemas.microsoft.com/office/drawing/2014/main" id="{5128C773-B869-7F42-ABD1-C8B515F7D28C}"/>
              </a:ext>
            </a:extLst>
          </p:cNvPr>
          <p:cNvSpPr txBox="1"/>
          <p:nvPr/>
        </p:nvSpPr>
        <p:spPr>
          <a:xfrm>
            <a:off x="116864" y="4359332"/>
            <a:ext cx="10461607" cy="11172289"/>
          </a:xfrm>
          <a:prstGeom prst="rect">
            <a:avLst/>
          </a:prstGeom>
          <a:noFill/>
        </p:spPr>
        <p:txBody>
          <a:bodyPr wrap="square" rtlCol="0">
            <a:spAutoFit/>
          </a:bodyPr>
          <a:lstStyle/>
          <a:p>
            <a:r>
              <a:rPr lang="en-US" sz="4000" b="1" dirty="0">
                <a:solidFill>
                  <a:schemeClr val="accent6"/>
                </a:solidFill>
                <a:latin typeface="FUTURA MEDIUM" panose="020B0602020204020303" pitchFamily="34" charset="-79"/>
                <a:cs typeface="FUTURA MEDIUM" panose="020B0602020204020303" pitchFamily="34" charset="-79"/>
              </a:rPr>
              <a:t>Abstract</a:t>
            </a:r>
          </a:p>
          <a:p>
            <a:pPr algn="just"/>
            <a:r>
              <a:rPr lang="en-US" sz="3900" dirty="0">
                <a:latin typeface="Futura Medium" panose="020B0602020204020303" pitchFamily="34" charset="-79"/>
                <a:cs typeface="Futura Medium" panose="020B0602020204020303" pitchFamily="34" charset="-79"/>
              </a:rPr>
              <a:t>Urban Heat Islands are built environments that retain heat and lack greenspaces which promote cooler temperatures. According to Jenerette (2011), there is a correlation between lower income and lack of greenspaces in the neighborhood, segregating those with lower financial power. An example of this is the 1995 heatwave in Chicago that killed 700 people, often elderly or lower income residents. (Jenerette, 2011) Developing and maintaining edible forests will help cool the neighborhood and help feed the community with locally grown nutritious food in areas of food insecurity. Partnerships with local farmers, volunteers, community members, and municipalities should be explored.</a:t>
            </a:r>
            <a:endParaRPr lang="en-US" sz="3900" dirty="0">
              <a:solidFill>
                <a:schemeClr val="accent1">
                  <a:lumMod val="50000"/>
                </a:schemeClr>
              </a:solidFill>
              <a:latin typeface="Futura Medium" panose="020B0602020204020303" pitchFamily="34" charset="-79"/>
              <a:cs typeface="Futura Medium" panose="020B0602020204020303" pitchFamily="34" charset="-79"/>
            </a:endParaRPr>
          </a:p>
        </p:txBody>
      </p:sp>
      <p:sp>
        <p:nvSpPr>
          <p:cNvPr id="33" name="TextBox 32">
            <a:extLst>
              <a:ext uri="{FF2B5EF4-FFF2-40B4-BE49-F238E27FC236}">
                <a16:creationId xmlns:a16="http://schemas.microsoft.com/office/drawing/2014/main" id="{AAF7CC6F-3F1B-8F4C-9EAC-03491640982A}"/>
              </a:ext>
            </a:extLst>
          </p:cNvPr>
          <p:cNvSpPr txBox="1"/>
          <p:nvPr/>
        </p:nvSpPr>
        <p:spPr>
          <a:xfrm>
            <a:off x="116864" y="15702094"/>
            <a:ext cx="10461607" cy="6247864"/>
          </a:xfrm>
          <a:prstGeom prst="rect">
            <a:avLst/>
          </a:prstGeom>
          <a:noFill/>
        </p:spPr>
        <p:txBody>
          <a:bodyPr wrap="square" rtlCol="0">
            <a:spAutoFit/>
          </a:bodyPr>
          <a:lstStyle/>
          <a:p>
            <a:r>
              <a:rPr lang="en-US" sz="4000" b="1" dirty="0">
                <a:solidFill>
                  <a:schemeClr val="accent6"/>
                </a:solidFill>
                <a:latin typeface="Futura" panose="020B0602020204020303" pitchFamily="34" charset="-79"/>
                <a:cs typeface="Futura Medium" panose="020B0602020204020303" pitchFamily="34" charset="-79"/>
              </a:rPr>
              <a:t>Introduction</a:t>
            </a:r>
          </a:p>
          <a:p>
            <a:r>
              <a:rPr lang="en-US" sz="4000" dirty="0">
                <a:latin typeface="Futura Medium" panose="020B0602020204020303" pitchFamily="34" charset="-79"/>
                <a:cs typeface="Futura Medium" panose="020B0602020204020303" pitchFamily="34" charset="-79"/>
              </a:rPr>
              <a:t>Address the unintended impacts of climate change and city planning by intentionally placing greenspace habitats throughout the city. This idea is meant to combat food insecurity, increase access to greenspaces, relieve the impacts of heat deserts, and create working partnerships with local agencies.</a:t>
            </a:r>
          </a:p>
          <a:p>
            <a:endParaRPr lang="en-US" sz="4000" dirty="0">
              <a:latin typeface="Futura Medium" panose="020B0602020204020303" pitchFamily="34" charset="-79"/>
              <a:cs typeface="Futura Medium" panose="020B0602020204020303" pitchFamily="34" charset="-79"/>
            </a:endParaRPr>
          </a:p>
        </p:txBody>
      </p:sp>
      <p:sp>
        <p:nvSpPr>
          <p:cNvPr id="34" name="TextBox 33">
            <a:extLst>
              <a:ext uri="{FF2B5EF4-FFF2-40B4-BE49-F238E27FC236}">
                <a16:creationId xmlns:a16="http://schemas.microsoft.com/office/drawing/2014/main" id="{E8726E76-ED14-454F-A915-DECEE2F4790C}"/>
              </a:ext>
            </a:extLst>
          </p:cNvPr>
          <p:cNvSpPr txBox="1"/>
          <p:nvPr/>
        </p:nvSpPr>
        <p:spPr>
          <a:xfrm>
            <a:off x="11116252" y="5322338"/>
            <a:ext cx="21266710" cy="6186309"/>
          </a:xfrm>
          <a:prstGeom prst="rect">
            <a:avLst/>
          </a:prstGeom>
          <a:noFill/>
        </p:spPr>
        <p:txBody>
          <a:bodyPr wrap="square" rtlCol="0">
            <a:spAutoFit/>
          </a:bodyPr>
          <a:lstStyle/>
          <a:p>
            <a:pPr algn="just"/>
            <a:r>
              <a:rPr lang="en-US" sz="4200" b="1" dirty="0">
                <a:solidFill>
                  <a:schemeClr val="bg1"/>
                </a:solidFill>
                <a:latin typeface="Futura" panose="020B0602020204020303" pitchFamily="34" charset="-79"/>
              </a:rPr>
              <a:t>Locations of Urban Heat Islands – Chicago </a:t>
            </a:r>
          </a:p>
          <a:p>
            <a:pPr algn="just"/>
            <a:r>
              <a:rPr lang="en-US" sz="3900" dirty="0">
                <a:solidFill>
                  <a:schemeClr val="bg1"/>
                </a:solidFill>
                <a:latin typeface="Futura Medium" panose="020B0602020204020303" pitchFamily="34" charset="-79"/>
              </a:rPr>
              <a:t>The dark map shows severity and locations of heat concentration in the Chicago area, with brighter pink being more severe. </a:t>
            </a:r>
          </a:p>
          <a:p>
            <a:pPr algn="just"/>
            <a:endParaRPr lang="en-US" sz="3900" dirty="0">
              <a:solidFill>
                <a:schemeClr val="bg1"/>
              </a:solidFill>
              <a:latin typeface="Futura Medium" panose="020B0602020204020303" pitchFamily="34" charset="-79"/>
            </a:endParaRPr>
          </a:p>
          <a:p>
            <a:pPr algn="just"/>
            <a:r>
              <a:rPr lang="en-US" sz="4200" b="1" dirty="0">
                <a:solidFill>
                  <a:schemeClr val="bg1"/>
                </a:solidFill>
                <a:latin typeface="Futura" panose="020B0602020204020303" pitchFamily="34" charset="-79"/>
              </a:rPr>
              <a:t>Locations of Food Insecurity – Chicago</a:t>
            </a:r>
          </a:p>
          <a:p>
            <a:pPr algn="just"/>
            <a:r>
              <a:rPr lang="en-US" sz="3900" dirty="0">
                <a:solidFill>
                  <a:schemeClr val="bg1"/>
                </a:solidFill>
                <a:latin typeface="Futura Medium" panose="020B0602020204020303" pitchFamily="34" charset="-79"/>
              </a:rPr>
              <a:t>The white mapping shows severity and locations of food deserts in the Chicago area, with dark red as having less access and dark blue having the most access to stores and markets.  </a:t>
            </a:r>
          </a:p>
          <a:p>
            <a:pPr algn="just"/>
            <a:endParaRPr lang="en-US" sz="3900" dirty="0">
              <a:solidFill>
                <a:schemeClr val="bg1"/>
              </a:solidFill>
              <a:latin typeface="Futura Medium" panose="020B0602020204020303" pitchFamily="34" charset="-79"/>
            </a:endParaRPr>
          </a:p>
          <a:p>
            <a:pPr algn="just"/>
            <a:r>
              <a:rPr lang="en-US" sz="3900" dirty="0">
                <a:solidFill>
                  <a:schemeClr val="bg1"/>
                </a:solidFill>
                <a:latin typeface="Futura Medium" panose="020B0602020204020303" pitchFamily="34" charset="-79"/>
                <a:cs typeface="Futura Medium" panose="020B0602020204020303" pitchFamily="34" charset="-79"/>
              </a:rPr>
              <a:t>Both maps shown are most severe in communities  outside of downtown where cost of living and incomes are less. </a:t>
            </a:r>
            <a:endParaRPr lang="en-US" sz="3900" dirty="0">
              <a:solidFill>
                <a:schemeClr val="bg1"/>
              </a:solidFill>
              <a:latin typeface="Futura Medium" panose="020B0602020204020303" pitchFamily="34" charset="-79"/>
            </a:endParaRPr>
          </a:p>
        </p:txBody>
      </p:sp>
      <p:sp>
        <p:nvSpPr>
          <p:cNvPr id="35" name="TextBox 34">
            <a:extLst>
              <a:ext uri="{FF2B5EF4-FFF2-40B4-BE49-F238E27FC236}">
                <a16:creationId xmlns:a16="http://schemas.microsoft.com/office/drawing/2014/main" id="{C1C95F8B-4A0C-0040-802B-C2AF8F216997}"/>
              </a:ext>
            </a:extLst>
          </p:cNvPr>
          <p:cNvSpPr txBox="1"/>
          <p:nvPr/>
        </p:nvSpPr>
        <p:spPr>
          <a:xfrm>
            <a:off x="11122668" y="22698045"/>
            <a:ext cx="21410914" cy="8833187"/>
          </a:xfrm>
          <a:prstGeom prst="rect">
            <a:avLst/>
          </a:prstGeom>
          <a:noFill/>
        </p:spPr>
        <p:txBody>
          <a:bodyPr wrap="square" rtlCol="0">
            <a:spAutoFit/>
          </a:bodyPr>
          <a:lstStyle/>
          <a:p>
            <a:r>
              <a:rPr lang="en-US" sz="4200" b="1" dirty="0">
                <a:solidFill>
                  <a:schemeClr val="bg1"/>
                </a:solidFill>
                <a:latin typeface="Futura" panose="020B0602020204020303" pitchFamily="34" charset="-79"/>
                <a:cs typeface="Futura Medium" panose="020B0602020204020303" pitchFamily="34" charset="-79"/>
              </a:rPr>
              <a:t>Existing Research &amp; Knowledge </a:t>
            </a:r>
            <a:endParaRPr lang="en-US" sz="4000" dirty="0">
              <a:solidFill>
                <a:schemeClr val="bg1"/>
              </a:solidFill>
              <a:latin typeface="Futura Medium" panose="020B0602020204020303" pitchFamily="34" charset="-79"/>
            </a:endParaRPr>
          </a:p>
          <a:p>
            <a:r>
              <a:rPr lang="en-US" sz="4000" dirty="0">
                <a:solidFill>
                  <a:schemeClr val="bg1"/>
                </a:solidFill>
                <a:latin typeface="Futura Medium" panose="020B0602020204020303" pitchFamily="34" charset="-79"/>
              </a:rPr>
              <a:t>Gill, (2007) Adaptation strategy to increasing temperatures is to preserve existing areas of greenspace and to enhance it where possible, whether in private gardens, </a:t>
            </a:r>
            <a:r>
              <a:rPr lang="en-US" sz="4000" i="1" dirty="0">
                <a:solidFill>
                  <a:schemeClr val="bg1"/>
                </a:solidFill>
                <a:latin typeface="Futura Medium" panose="020B0602020204020303" pitchFamily="34" charset="-79"/>
              </a:rPr>
              <a:t>public spaces or streets. </a:t>
            </a:r>
          </a:p>
          <a:p>
            <a:endParaRPr lang="en-US" sz="4000" dirty="0">
              <a:solidFill>
                <a:schemeClr val="bg1"/>
              </a:solidFill>
              <a:latin typeface="Futura Medium" panose="020B0602020204020303" pitchFamily="34" charset="-79"/>
            </a:endParaRPr>
          </a:p>
          <a:p>
            <a:pPr algn="just"/>
            <a:r>
              <a:rPr lang="en-US" sz="4000" dirty="0">
                <a:solidFill>
                  <a:schemeClr val="accent3">
                    <a:lumMod val="40000"/>
                    <a:lumOff val="60000"/>
                  </a:schemeClr>
                </a:solidFill>
                <a:latin typeface="Futura Medium" panose="020B0602020204020303" pitchFamily="34" charset="-79"/>
                <a:hlinkClick r:id="rId3">
                  <a:extLst>
                    <a:ext uri="{A12FA001-AC4F-418D-AE19-62706E023703}">
                      <ahyp:hlinkClr xmlns:ahyp="http://schemas.microsoft.com/office/drawing/2018/hyperlinkcolor" val="tx"/>
                    </a:ext>
                  </a:extLst>
                </a:hlinkClick>
              </a:rPr>
              <a:t>Partnership with Wholefoods</a:t>
            </a:r>
            <a:r>
              <a:rPr lang="en-US" sz="4000" dirty="0">
                <a:solidFill>
                  <a:schemeClr val="accent3">
                    <a:lumMod val="40000"/>
                    <a:lumOff val="60000"/>
                  </a:schemeClr>
                </a:solidFill>
                <a:latin typeface="Futura Medium" panose="020B0602020204020303" pitchFamily="34" charset="-79"/>
              </a:rPr>
              <a:t> </a:t>
            </a:r>
            <a:r>
              <a:rPr lang="en-US" sz="4000" dirty="0">
                <a:solidFill>
                  <a:schemeClr val="bg1"/>
                </a:solidFill>
                <a:latin typeface="Futura Medium" panose="020B0602020204020303" pitchFamily="34" charset="-79"/>
              </a:rPr>
              <a:t>in Englewood (neighborhood in Chicago) did not serve the community intended. </a:t>
            </a:r>
          </a:p>
          <a:p>
            <a:pPr marL="571500" indent="-571500">
              <a:buFont typeface="Arial" panose="020B0604020202020204" pitchFamily="34" charset="0"/>
              <a:buChar char="•"/>
            </a:pPr>
            <a:r>
              <a:rPr lang="en-US" sz="4000" dirty="0">
                <a:solidFill>
                  <a:schemeClr val="bg1"/>
                </a:solidFill>
                <a:latin typeface="Futura Medium" panose="020B0602020204020303" pitchFamily="34" charset="-79"/>
              </a:rPr>
              <a:t>H</a:t>
            </a:r>
            <a:r>
              <a:rPr lang="en-US" sz="4000">
                <a:solidFill>
                  <a:schemeClr val="bg1"/>
                </a:solidFill>
                <a:latin typeface="Futura Medium" panose="020B0602020204020303" pitchFamily="34" charset="-79"/>
              </a:rPr>
              <a:t>ours </a:t>
            </a:r>
            <a:r>
              <a:rPr lang="en-US" sz="4000" dirty="0">
                <a:solidFill>
                  <a:schemeClr val="bg1"/>
                </a:solidFill>
                <a:latin typeface="Futura Medium" panose="020B0602020204020303" pitchFamily="34" charset="-79"/>
              </a:rPr>
              <a:t>did not </a:t>
            </a:r>
            <a:r>
              <a:rPr lang="en-US" sz="3900" dirty="0">
                <a:solidFill>
                  <a:schemeClr val="bg1"/>
                </a:solidFill>
                <a:latin typeface="Futura Medium" panose="020B0602020204020303" pitchFamily="34" charset="-79"/>
              </a:rPr>
              <a:t>align</a:t>
            </a:r>
            <a:r>
              <a:rPr lang="en-US" sz="4000" dirty="0">
                <a:solidFill>
                  <a:schemeClr val="bg1"/>
                </a:solidFill>
                <a:latin typeface="Futura Medium" panose="020B0602020204020303" pitchFamily="34" charset="-79"/>
              </a:rPr>
              <a:t> with typical jobs held by target market and hours differed in other locations</a:t>
            </a:r>
          </a:p>
          <a:p>
            <a:pPr marL="571500" indent="-571500">
              <a:buFont typeface="Arial" panose="020B0604020202020204" pitchFamily="34" charset="0"/>
              <a:buChar char="•"/>
            </a:pPr>
            <a:r>
              <a:rPr lang="en-US" sz="4000" dirty="0">
                <a:solidFill>
                  <a:schemeClr val="bg1"/>
                </a:solidFill>
                <a:latin typeface="Futura Medium" panose="020B0602020204020303" pitchFamily="34" charset="-79"/>
              </a:rPr>
              <a:t>Priced most community members out of shopping at this store, limiting accessibility to fresh food.</a:t>
            </a:r>
          </a:p>
          <a:p>
            <a:pPr marL="571500" indent="-571500">
              <a:buFont typeface="Arial" panose="020B0604020202020204" pitchFamily="34" charset="0"/>
              <a:buChar char="•"/>
            </a:pPr>
            <a:r>
              <a:rPr lang="en-US" sz="4000" dirty="0">
                <a:solidFill>
                  <a:schemeClr val="bg1"/>
                </a:solidFill>
                <a:latin typeface="Futura Medium" panose="020B0602020204020303" pitchFamily="34" charset="-79"/>
              </a:rPr>
              <a:t>Note: More community input into the partnership, it needs to belong to the community to truly work for the community. Take this opportunity to get to know the people and understand their needs. </a:t>
            </a:r>
          </a:p>
        </p:txBody>
      </p:sp>
      <p:sp>
        <p:nvSpPr>
          <p:cNvPr id="36" name="TextBox 35">
            <a:extLst>
              <a:ext uri="{FF2B5EF4-FFF2-40B4-BE49-F238E27FC236}">
                <a16:creationId xmlns:a16="http://schemas.microsoft.com/office/drawing/2014/main" id="{6D4E69BA-FF0F-5A40-8BD4-6894D631CCC8}"/>
              </a:ext>
            </a:extLst>
          </p:cNvPr>
          <p:cNvSpPr txBox="1"/>
          <p:nvPr/>
        </p:nvSpPr>
        <p:spPr>
          <a:xfrm>
            <a:off x="32920743" y="4429670"/>
            <a:ext cx="10461607" cy="7294305"/>
          </a:xfrm>
          <a:prstGeom prst="rect">
            <a:avLst/>
          </a:prstGeom>
          <a:noFill/>
        </p:spPr>
        <p:txBody>
          <a:bodyPr wrap="square" rtlCol="0">
            <a:spAutoFit/>
          </a:bodyPr>
          <a:lstStyle/>
          <a:p>
            <a:r>
              <a:rPr lang="en-US" sz="3900" b="1" dirty="0">
                <a:solidFill>
                  <a:schemeClr val="accent6"/>
                </a:solidFill>
                <a:latin typeface="Futura" panose="020B0602020204020303" pitchFamily="34" charset="-79"/>
                <a:cs typeface="Futura Medium" panose="020B0602020204020303" pitchFamily="34" charset="-79"/>
              </a:rPr>
              <a:t>Conclusion</a:t>
            </a:r>
          </a:p>
          <a:p>
            <a:pPr algn="just"/>
            <a:r>
              <a:rPr lang="en-US" sz="3900" dirty="0">
                <a:latin typeface="Futura Medium" panose="020B0602020204020303" pitchFamily="34" charset="-79"/>
              </a:rPr>
              <a:t>By planting permaculture edible forests, we can start to ease systemic issues such as food insecurity, heat exposure, and lack of equity in greenspaces. Jenerette (2011) states that, “</a:t>
            </a:r>
            <a:r>
              <a:rPr lang="en-US" sz="3900" dirty="0"/>
              <a:t>vegetation has economic, water, and social equity implications that vary dramatically across neighborhoods and need to be managed through informed environmental policies.” Therefore, it is extremely important to gain community input in order to understand their wants and needs before creating a “solution”.</a:t>
            </a:r>
            <a:endParaRPr lang="en-US" sz="3900" dirty="0">
              <a:solidFill>
                <a:schemeClr val="accent1">
                  <a:lumMod val="50000"/>
                </a:schemeClr>
              </a:solidFill>
              <a:latin typeface="Futura Medium" panose="020B0602020204020303" pitchFamily="34" charset="-79"/>
              <a:cs typeface="Futura Medium" panose="020B0602020204020303" pitchFamily="34" charset="-79"/>
            </a:endParaRPr>
          </a:p>
        </p:txBody>
      </p:sp>
      <p:sp>
        <p:nvSpPr>
          <p:cNvPr id="38" name="TextBox 37">
            <a:extLst>
              <a:ext uri="{FF2B5EF4-FFF2-40B4-BE49-F238E27FC236}">
                <a16:creationId xmlns:a16="http://schemas.microsoft.com/office/drawing/2014/main" id="{506F09E7-31B5-274F-ACB8-FE3A35952F6A}"/>
              </a:ext>
            </a:extLst>
          </p:cNvPr>
          <p:cNvSpPr txBox="1"/>
          <p:nvPr/>
        </p:nvSpPr>
        <p:spPr>
          <a:xfrm>
            <a:off x="33021907" y="13117058"/>
            <a:ext cx="10597178" cy="13757612"/>
          </a:xfrm>
          <a:prstGeom prst="rect">
            <a:avLst/>
          </a:prstGeom>
          <a:noFill/>
        </p:spPr>
        <p:txBody>
          <a:bodyPr wrap="square" rtlCol="0">
            <a:spAutoFit/>
          </a:bodyPr>
          <a:lstStyle/>
          <a:p>
            <a:r>
              <a:rPr lang="en-US" sz="3000" b="1" dirty="0">
                <a:solidFill>
                  <a:schemeClr val="accent6"/>
                </a:solidFill>
                <a:latin typeface="FUTURA MEDIUM" panose="020B0602020204020303" pitchFamily="34" charset="-79"/>
                <a:cs typeface="FUTURA MEDIUM" panose="020B0602020204020303" pitchFamily="34" charset="-79"/>
              </a:rPr>
              <a:t>References</a:t>
            </a:r>
          </a:p>
          <a:p>
            <a:r>
              <a:rPr lang="en-US" sz="2600" dirty="0">
                <a:latin typeface="Futura Medium" panose="020B0602020204020303" pitchFamily="34" charset="-79"/>
                <a:cs typeface="Futura Medium" panose="020B0602020204020303" pitchFamily="34" charset="-79"/>
              </a:rPr>
              <a:t>Burnett, G. (2018, October 10). Permaculture Photo. Retrieved April 15, 2021, from https://modernfarmer.com/2017/02/plant-food-forest-winter/</a:t>
            </a:r>
          </a:p>
          <a:p>
            <a:endParaRPr lang="en-US" sz="2600" dirty="0">
              <a:latin typeface="Futura Medium" panose="020B0602020204020303" pitchFamily="34" charset="-79"/>
              <a:cs typeface="Futura Medium" panose="020B0602020204020303" pitchFamily="34" charset="-79"/>
            </a:endParaRPr>
          </a:p>
          <a:p>
            <a:r>
              <a:rPr lang="en-US" sz="2600" dirty="0">
                <a:latin typeface="Futura Medium" panose="020B0602020204020303" pitchFamily="34" charset="-79"/>
                <a:cs typeface="Futura Medium" panose="020B0602020204020303" pitchFamily="34" charset="-79"/>
              </a:rPr>
              <a:t>Gill, S., Handley, J., Ennos, A., &amp; Pauleit, S. (2007). Adapting Cities for Climate Change: The Role of the Green Infrastructure. Built Environment (1978-), 33(1), 115-133. Retrieved April 9, 2021, from </a:t>
            </a:r>
            <a:r>
              <a:rPr lang="en-US" sz="2600" dirty="0">
                <a:latin typeface="Futura Medium" panose="020B0602020204020303" pitchFamily="34" charset="-79"/>
                <a:cs typeface="Futura Medium" panose="020B0602020204020303" pitchFamily="34" charset="-79"/>
                <a:hlinkClick r:id="rId4"/>
              </a:rPr>
              <a:t>http://www.jstor.org/stable/23289476</a:t>
            </a:r>
            <a:endParaRPr lang="en-US" sz="2600" dirty="0">
              <a:latin typeface="Futura Medium" panose="020B0602020204020303" pitchFamily="34" charset="-79"/>
              <a:cs typeface="Futura Medium" panose="020B0602020204020303" pitchFamily="34" charset="-79"/>
            </a:endParaRPr>
          </a:p>
          <a:p>
            <a:endParaRPr lang="en-US" sz="2600" dirty="0">
              <a:latin typeface="Futura Medium" panose="020B0602020204020303" pitchFamily="34" charset="-79"/>
              <a:cs typeface="Futura Medium" panose="020B0602020204020303" pitchFamily="34" charset="-79"/>
            </a:endParaRPr>
          </a:p>
          <a:p>
            <a:r>
              <a:rPr lang="en-US" sz="2600" dirty="0">
                <a:latin typeface="Futura Medium" panose="020B0602020204020303" pitchFamily="34" charset="-79"/>
                <a:cs typeface="Futura Medium" panose="020B0602020204020303" pitchFamily="34" charset="-79"/>
              </a:rPr>
              <a:t>IPCC, 2019: Summary for Policymakers. In: Climate change and land: an IPCC special report on climate change, desertification, land degradation, sustainable land management, food security, and greenhouse gas fluxes in terrestrial ecosystems [P.R. Shukla, J. </a:t>
            </a:r>
            <a:r>
              <a:rPr lang="en-US" sz="2600" dirty="0" err="1">
                <a:latin typeface="Futura Medium" panose="020B0602020204020303" pitchFamily="34" charset="-79"/>
                <a:cs typeface="Futura Medium" panose="020B0602020204020303" pitchFamily="34" charset="-79"/>
              </a:rPr>
              <a:t>Skea</a:t>
            </a:r>
            <a:r>
              <a:rPr lang="en-US" sz="2600" dirty="0">
                <a:latin typeface="Futura Medium" panose="020B0602020204020303" pitchFamily="34" charset="-79"/>
                <a:cs typeface="Futura Medium" panose="020B0602020204020303" pitchFamily="34" charset="-79"/>
              </a:rPr>
              <a:t>, E. Calvo </a:t>
            </a:r>
            <a:r>
              <a:rPr lang="en-US" sz="2600" dirty="0" err="1">
                <a:latin typeface="Futura Medium" panose="020B0602020204020303" pitchFamily="34" charset="-79"/>
                <a:cs typeface="Futura Medium" panose="020B0602020204020303" pitchFamily="34" charset="-79"/>
              </a:rPr>
              <a:t>Buendia</a:t>
            </a:r>
            <a:r>
              <a:rPr lang="en-US" sz="2600" dirty="0">
                <a:latin typeface="Futura Medium" panose="020B0602020204020303" pitchFamily="34" charset="-79"/>
                <a:cs typeface="Futura Medium" panose="020B0602020204020303" pitchFamily="34" charset="-79"/>
              </a:rPr>
              <a:t>, V. Masson-</a:t>
            </a:r>
            <a:r>
              <a:rPr lang="en-US" sz="2600" dirty="0" err="1">
                <a:latin typeface="Futura Medium" panose="020B0602020204020303" pitchFamily="34" charset="-79"/>
                <a:cs typeface="Futura Medium" panose="020B0602020204020303" pitchFamily="34" charset="-79"/>
              </a:rPr>
              <a:t>Delmotte</a:t>
            </a:r>
            <a:r>
              <a:rPr lang="en-US" sz="2600" dirty="0">
                <a:latin typeface="Futura Medium" panose="020B0602020204020303" pitchFamily="34" charset="-79"/>
                <a:cs typeface="Futura Medium" panose="020B0602020204020303" pitchFamily="34" charset="-79"/>
              </a:rPr>
              <a:t>, H.-O. </a:t>
            </a:r>
            <a:r>
              <a:rPr lang="en-US" sz="2600" dirty="0" err="1">
                <a:latin typeface="Futura Medium" panose="020B0602020204020303" pitchFamily="34" charset="-79"/>
                <a:cs typeface="Futura Medium" panose="020B0602020204020303" pitchFamily="34" charset="-79"/>
              </a:rPr>
              <a:t>Pörtner</a:t>
            </a:r>
            <a:r>
              <a:rPr lang="en-US" sz="2600" dirty="0">
                <a:latin typeface="Futura Medium" panose="020B0602020204020303" pitchFamily="34" charset="-79"/>
                <a:cs typeface="Futura Medium" panose="020B0602020204020303" pitchFamily="34" charset="-79"/>
              </a:rPr>
              <a:t>, D. C. Roberts, P. </a:t>
            </a:r>
            <a:r>
              <a:rPr lang="en-US" sz="2600" dirty="0" err="1">
                <a:latin typeface="Futura Medium" panose="020B0602020204020303" pitchFamily="34" charset="-79"/>
                <a:cs typeface="Futura Medium" panose="020B0602020204020303" pitchFamily="34" charset="-79"/>
              </a:rPr>
              <a:t>Zhai</a:t>
            </a:r>
            <a:r>
              <a:rPr lang="en-US" sz="2600" dirty="0">
                <a:latin typeface="Futura Medium" panose="020B0602020204020303" pitchFamily="34" charset="-79"/>
                <a:cs typeface="Futura Medium" panose="020B0602020204020303" pitchFamily="34" charset="-79"/>
              </a:rPr>
              <a:t>, R. Slade, S. Connors, R. van Diemen, M. </a:t>
            </a:r>
            <a:r>
              <a:rPr lang="en-US" sz="2600" dirty="0" err="1">
                <a:latin typeface="Futura Medium" panose="020B0602020204020303" pitchFamily="34" charset="-79"/>
                <a:cs typeface="Futura Medium" panose="020B0602020204020303" pitchFamily="34" charset="-79"/>
              </a:rPr>
              <a:t>Ferrat</a:t>
            </a:r>
            <a:r>
              <a:rPr lang="en-US" sz="2600" dirty="0">
                <a:latin typeface="Futura Medium" panose="020B0602020204020303" pitchFamily="34" charset="-79"/>
                <a:cs typeface="Futura Medium" panose="020B0602020204020303" pitchFamily="34" charset="-79"/>
              </a:rPr>
              <a:t>, E. </a:t>
            </a:r>
            <a:r>
              <a:rPr lang="en-US" sz="2600" dirty="0" err="1">
                <a:latin typeface="Futura Medium" panose="020B0602020204020303" pitchFamily="34" charset="-79"/>
                <a:cs typeface="Futura Medium" panose="020B0602020204020303" pitchFamily="34" charset="-79"/>
              </a:rPr>
              <a:t>Haughey</a:t>
            </a:r>
            <a:r>
              <a:rPr lang="en-US" sz="2600" dirty="0">
                <a:latin typeface="Futura Medium" panose="020B0602020204020303" pitchFamily="34" charset="-79"/>
                <a:cs typeface="Futura Medium" panose="020B0602020204020303" pitchFamily="34" charset="-79"/>
              </a:rPr>
              <a:t>, S. Luz, S. </a:t>
            </a:r>
            <a:r>
              <a:rPr lang="en-US" sz="2600" dirty="0" err="1">
                <a:latin typeface="Futura Medium" panose="020B0602020204020303" pitchFamily="34" charset="-79"/>
                <a:cs typeface="Futura Medium" panose="020B0602020204020303" pitchFamily="34" charset="-79"/>
              </a:rPr>
              <a:t>Neogi</a:t>
            </a:r>
            <a:r>
              <a:rPr lang="en-US" sz="2600" dirty="0">
                <a:latin typeface="Futura Medium" panose="020B0602020204020303" pitchFamily="34" charset="-79"/>
                <a:cs typeface="Futura Medium" panose="020B0602020204020303" pitchFamily="34" charset="-79"/>
              </a:rPr>
              <a:t>, M. Pathak, J. </a:t>
            </a:r>
            <a:r>
              <a:rPr lang="en-US" sz="2600" dirty="0" err="1">
                <a:latin typeface="Futura Medium" panose="020B0602020204020303" pitchFamily="34" charset="-79"/>
                <a:cs typeface="Futura Medium" panose="020B0602020204020303" pitchFamily="34" charset="-79"/>
              </a:rPr>
              <a:t>Petzold</a:t>
            </a:r>
            <a:r>
              <a:rPr lang="en-US" sz="2600" dirty="0">
                <a:latin typeface="Futura Medium" panose="020B0602020204020303" pitchFamily="34" charset="-79"/>
                <a:cs typeface="Futura Medium" panose="020B0602020204020303" pitchFamily="34" charset="-79"/>
              </a:rPr>
              <a:t>, J. Portugal Pereira, P. Vyas, E. Huntley, K. </a:t>
            </a:r>
            <a:r>
              <a:rPr lang="en-US" sz="2600" dirty="0" err="1">
                <a:latin typeface="Futura Medium" panose="020B0602020204020303" pitchFamily="34" charset="-79"/>
                <a:cs typeface="Futura Medium" panose="020B0602020204020303" pitchFamily="34" charset="-79"/>
              </a:rPr>
              <a:t>Kissick</a:t>
            </a:r>
            <a:r>
              <a:rPr lang="en-US" sz="2600" dirty="0">
                <a:latin typeface="Futura Medium" panose="020B0602020204020303" pitchFamily="34" charset="-79"/>
                <a:cs typeface="Futura Medium" panose="020B0602020204020303" pitchFamily="34" charset="-79"/>
              </a:rPr>
              <a:t>, M. </a:t>
            </a:r>
            <a:r>
              <a:rPr lang="en-US" sz="2600" dirty="0" err="1">
                <a:latin typeface="Futura Medium" panose="020B0602020204020303" pitchFamily="34" charset="-79"/>
                <a:cs typeface="Futura Medium" panose="020B0602020204020303" pitchFamily="34" charset="-79"/>
              </a:rPr>
              <a:t>Belkacemi</a:t>
            </a:r>
            <a:r>
              <a:rPr lang="en-US" sz="2600" dirty="0">
                <a:latin typeface="Futura Medium" panose="020B0602020204020303" pitchFamily="34" charset="-79"/>
                <a:cs typeface="Futura Medium" panose="020B0602020204020303" pitchFamily="34" charset="-79"/>
              </a:rPr>
              <a:t>, J. Malley, (eds.)]. In press.</a:t>
            </a:r>
          </a:p>
          <a:p>
            <a:endParaRPr lang="en-US" sz="2600" dirty="0">
              <a:latin typeface="Futura Medium" panose="020B0602020204020303" pitchFamily="34" charset="-79"/>
              <a:cs typeface="Futura Medium" panose="020B0602020204020303" pitchFamily="34" charset="-79"/>
            </a:endParaRPr>
          </a:p>
          <a:p>
            <a:r>
              <a:rPr lang="en-US" sz="2600" dirty="0">
                <a:latin typeface="Futura Medium" panose="020B0602020204020303" pitchFamily="34" charset="-79"/>
                <a:cs typeface="Futura Medium" panose="020B0602020204020303" pitchFamily="34" charset="-79"/>
              </a:rPr>
              <a:t>Jenerette, G., Harlan, S., Stefanov, W., &amp; Martin, C. (2011). Ecosystem services and urban heat riskscape moderation: Water, green spaces, and social inequality in Phoenix, USA. </a:t>
            </a:r>
            <a:r>
              <a:rPr lang="en-US" sz="2600" i="1" dirty="0">
                <a:latin typeface="Futura Medium" panose="020B0602020204020303" pitchFamily="34" charset="-79"/>
                <a:cs typeface="Futura Medium" panose="020B0602020204020303" pitchFamily="34" charset="-79"/>
              </a:rPr>
              <a:t>Ecological Applications,</a:t>
            </a:r>
            <a:r>
              <a:rPr lang="en-US" sz="2600" dirty="0">
                <a:latin typeface="Futura Medium" panose="020B0602020204020303" pitchFamily="34" charset="-79"/>
                <a:cs typeface="Futura Medium" panose="020B0602020204020303" pitchFamily="34" charset="-79"/>
              </a:rPr>
              <a:t> </a:t>
            </a:r>
            <a:r>
              <a:rPr lang="en-US" sz="2600" i="1" dirty="0">
                <a:latin typeface="Futura Medium" panose="020B0602020204020303" pitchFamily="34" charset="-79"/>
                <a:cs typeface="Futura Medium" panose="020B0602020204020303" pitchFamily="34" charset="-79"/>
              </a:rPr>
              <a:t>21</a:t>
            </a:r>
            <a:r>
              <a:rPr lang="en-US" sz="2600" dirty="0">
                <a:latin typeface="Futura Medium" panose="020B0602020204020303" pitchFamily="34" charset="-79"/>
                <a:cs typeface="Futura Medium" panose="020B0602020204020303" pitchFamily="34" charset="-79"/>
              </a:rPr>
              <a:t>(7), 2637-2651. Retrieved April 15, 2021, from </a:t>
            </a:r>
            <a:r>
              <a:rPr lang="en-US" sz="2600" dirty="0">
                <a:latin typeface="Futura Medium" panose="020B0602020204020303" pitchFamily="34" charset="-79"/>
                <a:cs typeface="Futura Medium" panose="020B0602020204020303" pitchFamily="34" charset="-79"/>
                <a:hlinkClick r:id="rId5"/>
              </a:rPr>
              <a:t>http://www.jstor.org/stable/41416684</a:t>
            </a:r>
            <a:endParaRPr lang="en-US" sz="2600" dirty="0">
              <a:latin typeface="Futura Medium" panose="020B0602020204020303" pitchFamily="34" charset="-79"/>
              <a:cs typeface="Futura Medium" panose="020B0602020204020303" pitchFamily="34" charset="-79"/>
            </a:endParaRPr>
          </a:p>
          <a:p>
            <a:endParaRPr lang="en-US" sz="2600" dirty="0">
              <a:latin typeface="Futura Medium" panose="020B0602020204020303" pitchFamily="34" charset="-79"/>
              <a:cs typeface="Futura Medium" panose="020B0602020204020303" pitchFamily="34" charset="-79"/>
            </a:endParaRPr>
          </a:p>
          <a:p>
            <a:r>
              <a:rPr lang="en-US" sz="2600" dirty="0">
                <a:latin typeface="Futura Medium" panose="020B0602020204020303" pitchFamily="34" charset="-79"/>
                <a:cs typeface="Futura Medium" panose="020B0602020204020303" pitchFamily="34" charset="-79"/>
              </a:rPr>
              <a:t>Quinn, K. (2020, April 10). Food deserts in Chicago. Retrieved April 15, 2021, from https://storymaps.arcgis.com/stories/e22a3369845340cf8a62d3e0d20a5f0b</a:t>
            </a:r>
          </a:p>
          <a:p>
            <a:endParaRPr lang="en-US" sz="2600" dirty="0">
              <a:latin typeface="Futura Medium" panose="020B0602020204020303" pitchFamily="34" charset="-79"/>
              <a:cs typeface="Futura Medium" panose="020B0602020204020303" pitchFamily="34" charset="-79"/>
            </a:endParaRPr>
          </a:p>
          <a:p>
            <a:r>
              <a:rPr lang="en-US" sz="2600" dirty="0">
                <a:latin typeface="Futura Medium" panose="020B0602020204020303" pitchFamily="34" charset="-79"/>
                <a:cs typeface="Futura Medium" panose="020B0602020204020303" pitchFamily="34" charset="-79"/>
              </a:rPr>
              <a:t>Vecchetti, L. (2020, January 10). It's hot out there, and it's not just you. Retrieved April 15, 2021, from https://storymaps.arcgis.com/stories/2a65c5325c164c7cad6d9a0d8fb40ad1</a:t>
            </a:r>
          </a:p>
        </p:txBody>
      </p:sp>
      <p:sp>
        <p:nvSpPr>
          <p:cNvPr id="39" name="TextBox 38">
            <a:extLst>
              <a:ext uri="{FF2B5EF4-FFF2-40B4-BE49-F238E27FC236}">
                <a16:creationId xmlns:a16="http://schemas.microsoft.com/office/drawing/2014/main" id="{3940164A-BFEE-2841-914A-C4DFCF4D5E2F}"/>
              </a:ext>
            </a:extLst>
          </p:cNvPr>
          <p:cNvSpPr txBox="1"/>
          <p:nvPr/>
        </p:nvSpPr>
        <p:spPr>
          <a:xfrm>
            <a:off x="33261273" y="27471044"/>
            <a:ext cx="10461607" cy="3970318"/>
          </a:xfrm>
          <a:prstGeom prst="rect">
            <a:avLst/>
          </a:prstGeom>
          <a:noFill/>
        </p:spPr>
        <p:txBody>
          <a:bodyPr wrap="square" rtlCol="0">
            <a:spAutoFit/>
          </a:bodyPr>
          <a:lstStyle/>
          <a:p>
            <a:r>
              <a:rPr lang="en-US" sz="3600" b="1" dirty="0">
                <a:solidFill>
                  <a:schemeClr val="accent6"/>
                </a:solidFill>
                <a:latin typeface="Futura" panose="020B0602020204020303" pitchFamily="34" charset="-79"/>
                <a:cs typeface="Futura Medium" panose="020B0602020204020303" pitchFamily="34" charset="-79"/>
              </a:rPr>
              <a:t>Contact Information</a:t>
            </a:r>
          </a:p>
          <a:p>
            <a:pPr>
              <a:spcBef>
                <a:spcPct val="0"/>
              </a:spcBef>
            </a:pPr>
            <a:r>
              <a:rPr lang="en-US" altLang="en-US" sz="3600" dirty="0">
                <a:latin typeface="Futura Medium" panose="020B0602020204020303" pitchFamily="34" charset="-79"/>
                <a:cs typeface="Times New Roman" panose="02020603050405020304" pitchFamily="18" charset="0"/>
              </a:rPr>
              <a:t>Author: Amanda D’Agostino</a:t>
            </a:r>
          </a:p>
          <a:p>
            <a:pPr>
              <a:spcBef>
                <a:spcPct val="0"/>
              </a:spcBef>
            </a:pPr>
            <a:r>
              <a:rPr lang="en-US" altLang="en-US" sz="3600" dirty="0">
                <a:latin typeface="Futura Medium" panose="020B0602020204020303" pitchFamily="34" charset="-79"/>
                <a:cs typeface="Times New Roman" panose="02020603050405020304" pitchFamily="18" charset="0"/>
              </a:rPr>
              <a:t>c/o Dr. Brian Forist, </a:t>
            </a:r>
            <a:r>
              <a:rPr lang="en-US" altLang="en-US" sz="3600" dirty="0">
                <a:latin typeface="Futura Medium" panose="020B0602020204020303" pitchFamily="34" charset="-79"/>
                <a:cs typeface="Times New Roman" panose="02020603050405020304" pitchFamily="18" charset="0"/>
                <a:hlinkClick r:id="rId6"/>
              </a:rPr>
              <a:t>bforist@indiana.edu</a:t>
            </a:r>
            <a:r>
              <a:rPr lang="en-US" altLang="en-US" sz="3600" dirty="0">
                <a:latin typeface="Futura Medium" panose="020B0602020204020303" pitchFamily="34" charset="-79"/>
                <a:cs typeface="Times New Roman" panose="02020603050405020304" pitchFamily="18" charset="0"/>
              </a:rPr>
              <a:t> </a:t>
            </a:r>
          </a:p>
          <a:p>
            <a:pPr>
              <a:spcBef>
                <a:spcPct val="0"/>
              </a:spcBef>
            </a:pPr>
            <a:r>
              <a:rPr lang="en-US" altLang="en-US" sz="3600" dirty="0">
                <a:latin typeface="Futura Medium" panose="020B0602020204020303" pitchFamily="34" charset="-79"/>
                <a:cs typeface="Times New Roman" panose="02020603050405020304" pitchFamily="18" charset="0"/>
              </a:rPr>
              <a:t>Department of Health and Wellness Design</a:t>
            </a:r>
          </a:p>
          <a:p>
            <a:pPr>
              <a:spcBef>
                <a:spcPct val="0"/>
              </a:spcBef>
            </a:pPr>
            <a:r>
              <a:rPr lang="en-US" altLang="en-US" sz="3600" dirty="0">
                <a:latin typeface="Futura Medium" panose="020B0602020204020303" pitchFamily="34" charset="-79"/>
                <a:cs typeface="Times New Roman" panose="02020603050405020304" pitchFamily="18" charset="0"/>
              </a:rPr>
              <a:t>Indiana University School of Public Health</a:t>
            </a:r>
          </a:p>
          <a:p>
            <a:pPr>
              <a:spcBef>
                <a:spcPct val="0"/>
              </a:spcBef>
            </a:pPr>
            <a:r>
              <a:rPr lang="en-US" altLang="en-US" sz="3600" dirty="0">
                <a:latin typeface="Futura Medium" panose="020B0602020204020303" pitchFamily="34" charset="-79"/>
                <a:cs typeface="Times New Roman" panose="02020603050405020304" pitchFamily="18" charset="0"/>
              </a:rPr>
              <a:t>1025 E. 7</a:t>
            </a:r>
            <a:r>
              <a:rPr lang="en-US" altLang="en-US" sz="3600" baseline="30000" dirty="0">
                <a:latin typeface="Futura Medium" panose="020B0602020204020303" pitchFamily="34" charset="-79"/>
                <a:cs typeface="Times New Roman" panose="02020603050405020304" pitchFamily="18" charset="0"/>
              </a:rPr>
              <a:t>th</a:t>
            </a:r>
            <a:r>
              <a:rPr lang="en-US" altLang="en-US" sz="3600" dirty="0">
                <a:latin typeface="Futura Medium" panose="020B0602020204020303" pitchFamily="34" charset="-79"/>
                <a:cs typeface="Times New Roman" panose="02020603050405020304" pitchFamily="18" charset="0"/>
              </a:rPr>
              <a:t> Street, Room 133</a:t>
            </a:r>
          </a:p>
          <a:p>
            <a:pPr>
              <a:spcBef>
                <a:spcPct val="0"/>
              </a:spcBef>
            </a:pPr>
            <a:r>
              <a:rPr lang="en-US" altLang="en-US" sz="3600" dirty="0">
                <a:latin typeface="Futura Medium" panose="020B0602020204020303" pitchFamily="34" charset="-79"/>
                <a:cs typeface="Times New Roman" panose="02020603050405020304" pitchFamily="18" charset="0"/>
              </a:rPr>
              <a:t>Bloomington, IN 47405</a:t>
            </a:r>
          </a:p>
        </p:txBody>
      </p:sp>
      <p:pic>
        <p:nvPicPr>
          <p:cNvPr id="40" name="Picture 6">
            <a:extLst>
              <a:ext uri="{FF2B5EF4-FFF2-40B4-BE49-F238E27FC236}">
                <a16:creationId xmlns:a16="http://schemas.microsoft.com/office/drawing/2014/main" id="{57F312D4-3B9C-774A-B495-1F7A0E1AC0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409" y="471014"/>
            <a:ext cx="10025062"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8" descr="Arrow&#10;&#10;Description automatically generated with low confidence">
            <a:extLst>
              <a:ext uri="{FF2B5EF4-FFF2-40B4-BE49-F238E27FC236}">
                <a16:creationId xmlns:a16="http://schemas.microsoft.com/office/drawing/2014/main" id="{6B91ECBC-E828-D441-9D38-B4907F66D9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95536" y="471014"/>
            <a:ext cx="2904106" cy="290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0" descr="Logo&#10;&#10;Description automatically generated">
            <a:extLst>
              <a:ext uri="{FF2B5EF4-FFF2-40B4-BE49-F238E27FC236}">
                <a16:creationId xmlns:a16="http://schemas.microsoft.com/office/drawing/2014/main" id="{A87BCB09-4ED1-E549-9B49-C3AE31DCE5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01629" y="498001"/>
            <a:ext cx="2904106" cy="290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2" descr="Icon&#10;&#10;Description automatically generated with medium confidence">
            <a:extLst>
              <a:ext uri="{FF2B5EF4-FFF2-40B4-BE49-F238E27FC236}">
                <a16:creationId xmlns:a16="http://schemas.microsoft.com/office/drawing/2014/main" id="{2DC9879C-9AC4-B644-A173-5CA75812E8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91928" y="498001"/>
            <a:ext cx="2904106" cy="290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62E5DA58-8CDA-4F4A-930B-4EEADC11B972}"/>
              </a:ext>
            </a:extLst>
          </p:cNvPr>
          <p:cNvSpPr txBox="1"/>
          <p:nvPr/>
        </p:nvSpPr>
        <p:spPr>
          <a:xfrm>
            <a:off x="11116252" y="11644075"/>
            <a:ext cx="20894185" cy="3785652"/>
          </a:xfrm>
          <a:prstGeom prst="rect">
            <a:avLst/>
          </a:prstGeom>
          <a:noFill/>
        </p:spPr>
        <p:txBody>
          <a:bodyPr wrap="square" rtlCol="0">
            <a:spAutoFit/>
          </a:bodyPr>
          <a:lstStyle/>
          <a:p>
            <a:r>
              <a:rPr lang="en-US" sz="4200" b="1" dirty="0">
                <a:solidFill>
                  <a:schemeClr val="bg1"/>
                </a:solidFill>
                <a:latin typeface="Futura" panose="020B0602020204020303" pitchFamily="34" charset="-79"/>
                <a:cs typeface="Futura Medium" panose="020B0602020204020303" pitchFamily="34" charset="-79"/>
              </a:rPr>
              <a:t>The Idea</a:t>
            </a:r>
          </a:p>
          <a:p>
            <a:pPr algn="just"/>
            <a:r>
              <a:rPr lang="en-US" sz="4000" dirty="0">
                <a:solidFill>
                  <a:schemeClr val="bg1"/>
                </a:solidFill>
                <a:latin typeface="Futura Medium" panose="020B0602020204020303" pitchFamily="34" charset="-79"/>
              </a:rPr>
              <a:t>Turn vacant green lots into permaculture edible forests for public enjoyment. Paths would be required to be universally designed to allow access by everyone. Raised bed garden plots bordering the forest available for low-cost (or free with assistance program) for community members to plant their own crops. </a:t>
            </a:r>
            <a:endParaRPr lang="en-US" sz="4000" dirty="0">
              <a:solidFill>
                <a:schemeClr val="accent3">
                  <a:lumMod val="20000"/>
                  <a:lumOff val="80000"/>
                </a:schemeClr>
              </a:solidFill>
              <a:latin typeface="Futura Medium" panose="020B0602020204020303" pitchFamily="34" charset="-79"/>
              <a:cs typeface="Futura Medium" panose="020B0602020204020303" pitchFamily="34" charset="-79"/>
            </a:endParaRPr>
          </a:p>
          <a:p>
            <a:pPr algn="just"/>
            <a:endParaRPr lang="en-US" sz="4000" dirty="0">
              <a:solidFill>
                <a:schemeClr val="bg1"/>
              </a:solidFill>
              <a:latin typeface="Futura Medium" panose="020B0602020204020303" pitchFamily="34" charset="-79"/>
              <a:cs typeface="Futura Medium" panose="020B0602020204020303" pitchFamily="34" charset="-79"/>
            </a:endParaRPr>
          </a:p>
        </p:txBody>
      </p:sp>
      <p:pic>
        <p:nvPicPr>
          <p:cNvPr id="6" name="Picture 5" descr="A picture containing chart&#10;&#10;Description automatically generated">
            <a:extLst>
              <a:ext uri="{FF2B5EF4-FFF2-40B4-BE49-F238E27FC236}">
                <a16:creationId xmlns:a16="http://schemas.microsoft.com/office/drawing/2014/main" id="{7B2DF513-7ED2-A647-9DA5-459B16DEA1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05078" y="25230667"/>
            <a:ext cx="6145492" cy="6338086"/>
          </a:xfrm>
          <a:prstGeom prst="rect">
            <a:avLst/>
          </a:prstGeom>
        </p:spPr>
      </p:pic>
      <p:pic>
        <p:nvPicPr>
          <p:cNvPr id="23" name="Picture 22" descr="Map&#10;&#10;Description automatically generated">
            <a:extLst>
              <a:ext uri="{FF2B5EF4-FFF2-40B4-BE49-F238E27FC236}">
                <a16:creationId xmlns:a16="http://schemas.microsoft.com/office/drawing/2014/main" id="{43764B93-E61E-5E4D-87FB-4DF4504AFA57}"/>
              </a:ext>
            </a:extLst>
          </p:cNvPr>
          <p:cNvPicPr>
            <a:picLocks noChangeAspect="1"/>
          </p:cNvPicPr>
          <p:nvPr/>
        </p:nvPicPr>
        <p:blipFill rotWithShape="1">
          <a:blip r:embed="rId12">
            <a:extLst>
              <a:ext uri="{28A0092B-C50C-407E-A947-70E740481C1C}">
                <a14:useLocalDpi xmlns:a14="http://schemas.microsoft.com/office/drawing/2010/main" val="0"/>
              </a:ext>
            </a:extLst>
          </a:blip>
          <a:srcRect l="7681" t="26117" r="8346" b="4368"/>
          <a:stretch/>
        </p:blipFill>
        <p:spPr>
          <a:xfrm>
            <a:off x="168320" y="25035459"/>
            <a:ext cx="5695704" cy="6565128"/>
          </a:xfrm>
          <a:prstGeom prst="rect">
            <a:avLst/>
          </a:prstGeom>
        </p:spPr>
      </p:pic>
      <p:pic>
        <p:nvPicPr>
          <p:cNvPr id="1026" name="Picture 2" descr="How to Plant a Food Forest This Winter - Modern Farmer">
            <a:extLst>
              <a:ext uri="{FF2B5EF4-FFF2-40B4-BE49-F238E27FC236}">
                <a16:creationId xmlns:a16="http://schemas.microsoft.com/office/drawing/2014/main" id="{2948B14C-479F-EF47-9172-CB2FE1FC308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062" t="4202" r="3516" b="4018"/>
          <a:stretch/>
        </p:blipFill>
        <p:spPr bwMode="auto">
          <a:xfrm>
            <a:off x="21784013" y="14217584"/>
            <a:ext cx="10978169" cy="69953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817BD51-FAC3-434A-92F1-82A96DF6AA1D}"/>
              </a:ext>
            </a:extLst>
          </p:cNvPr>
          <p:cNvSpPr txBox="1"/>
          <p:nvPr/>
        </p:nvSpPr>
        <p:spPr>
          <a:xfrm>
            <a:off x="11122668" y="14205044"/>
            <a:ext cx="10461607" cy="7294305"/>
          </a:xfrm>
          <a:prstGeom prst="rect">
            <a:avLst/>
          </a:prstGeom>
          <a:noFill/>
        </p:spPr>
        <p:txBody>
          <a:bodyPr wrap="square" rtlCol="0">
            <a:spAutoFit/>
          </a:bodyPr>
          <a:lstStyle/>
          <a:p>
            <a:br>
              <a:rPr lang="en-US" sz="3900" dirty="0">
                <a:solidFill>
                  <a:schemeClr val="bg1"/>
                </a:solidFill>
                <a:latin typeface="Futura Medium" panose="020B0602020204020303" pitchFamily="34" charset="-79"/>
              </a:rPr>
            </a:br>
            <a:r>
              <a:rPr lang="en-US" sz="3900" dirty="0">
                <a:solidFill>
                  <a:schemeClr val="bg1"/>
                </a:solidFill>
                <a:latin typeface="Futura Medium" panose="020B0602020204020303" pitchFamily="34" charset="-79"/>
              </a:rPr>
              <a:t>Parks and Recreation Department should focus gardening and naturalist programming at this location.</a:t>
            </a:r>
            <a:br>
              <a:rPr lang="en-US" sz="3900" dirty="0">
                <a:solidFill>
                  <a:schemeClr val="bg1"/>
                </a:solidFill>
                <a:latin typeface="Futura Medium" panose="020B0602020204020303" pitchFamily="34" charset="-79"/>
              </a:rPr>
            </a:br>
            <a:endParaRPr lang="en-US" sz="3900" dirty="0">
              <a:solidFill>
                <a:schemeClr val="bg1"/>
              </a:solidFill>
              <a:latin typeface="Futura Medium" panose="020B0602020204020303" pitchFamily="34" charset="-79"/>
            </a:endParaRPr>
          </a:p>
          <a:p>
            <a:r>
              <a:rPr lang="en-US" sz="3900" dirty="0">
                <a:solidFill>
                  <a:schemeClr val="bg1"/>
                </a:solidFill>
                <a:latin typeface="Futura Medium" panose="020B0602020204020303" pitchFamily="34" charset="-79"/>
              </a:rPr>
              <a:t>Grants to explore include; </a:t>
            </a:r>
            <a:r>
              <a:rPr lang="en-US" sz="3900" dirty="0">
                <a:solidFill>
                  <a:schemeClr val="accent3">
                    <a:lumMod val="40000"/>
                    <a:lumOff val="60000"/>
                  </a:schemeClr>
                </a:solidFill>
                <a:latin typeface="Futura Medium" panose="020B0602020204020303" pitchFamily="34" charset="-79"/>
                <a:hlinkClick r:id="rId14">
                  <a:extLst>
                    <a:ext uri="{A12FA001-AC4F-418D-AE19-62706E023703}">
                      <ahyp:hlinkClr xmlns:ahyp="http://schemas.microsoft.com/office/drawing/2018/hyperlinkcolor" val="tx"/>
                    </a:ext>
                  </a:extLst>
                </a:hlinkClick>
              </a:rPr>
              <a:t>seedmoney.org</a:t>
            </a:r>
            <a:r>
              <a:rPr lang="en-US" sz="3900" dirty="0">
                <a:solidFill>
                  <a:schemeClr val="bg1"/>
                </a:solidFill>
                <a:latin typeface="Futura Medium" panose="020B0602020204020303" pitchFamily="34" charset="-79"/>
              </a:rPr>
              <a:t>, </a:t>
            </a:r>
            <a:r>
              <a:rPr lang="en-US" sz="3900" dirty="0">
                <a:solidFill>
                  <a:schemeClr val="accent3">
                    <a:lumMod val="40000"/>
                    <a:lumOff val="60000"/>
                  </a:schemeClr>
                </a:solidFill>
                <a:latin typeface="Futura Medium" panose="020B0602020204020303" pitchFamily="34" charset="-79"/>
                <a:hlinkClick r:id="rId15">
                  <a:extLst>
                    <a:ext uri="{A12FA001-AC4F-418D-AE19-62706E023703}">
                      <ahyp:hlinkClr xmlns:ahyp="http://schemas.microsoft.com/office/drawing/2018/hyperlinkcolor" val="tx"/>
                    </a:ext>
                  </a:extLst>
                </a:hlinkClick>
              </a:rPr>
              <a:t>Home Depot Community Impact Grant</a:t>
            </a:r>
            <a:r>
              <a:rPr lang="en-US" sz="3900" dirty="0">
                <a:solidFill>
                  <a:schemeClr val="accent3">
                    <a:lumMod val="40000"/>
                    <a:lumOff val="60000"/>
                  </a:schemeClr>
                </a:solidFill>
                <a:latin typeface="Futura Medium" panose="020B0602020204020303" pitchFamily="34" charset="-79"/>
              </a:rPr>
              <a:t>, </a:t>
            </a:r>
            <a:r>
              <a:rPr lang="en-US" sz="3900" dirty="0">
                <a:solidFill>
                  <a:schemeClr val="bg1"/>
                </a:solidFill>
                <a:latin typeface="Futura Medium" panose="020B0602020204020303" pitchFamily="34" charset="-79"/>
              </a:rPr>
              <a:t>and </a:t>
            </a:r>
            <a:r>
              <a:rPr lang="en-US" sz="3900" dirty="0">
                <a:solidFill>
                  <a:schemeClr val="accent3">
                    <a:lumMod val="40000"/>
                    <a:lumOff val="60000"/>
                  </a:schemeClr>
                </a:solidFill>
                <a:latin typeface="Futura Medium" panose="020B0602020204020303" pitchFamily="34" charset="-79"/>
                <a:hlinkClick r:id="rId16">
                  <a:extLst>
                    <a:ext uri="{A12FA001-AC4F-418D-AE19-62706E023703}">
                      <ahyp:hlinkClr xmlns:ahyp="http://schemas.microsoft.com/office/drawing/2018/hyperlinkcolor" val="tx"/>
                    </a:ext>
                  </a:extLst>
                </a:hlinkClick>
              </a:rPr>
              <a:t>Fiskars Orange Thumb Grant</a:t>
            </a:r>
            <a:r>
              <a:rPr lang="en-US" sz="3900" dirty="0">
                <a:solidFill>
                  <a:schemeClr val="accent3">
                    <a:lumMod val="40000"/>
                    <a:lumOff val="60000"/>
                  </a:schemeClr>
                </a:solidFill>
                <a:latin typeface="Futura Medium" panose="020B0602020204020303" pitchFamily="34" charset="-79"/>
              </a:rPr>
              <a:t>. </a:t>
            </a:r>
            <a:br>
              <a:rPr lang="en-US" sz="3900" dirty="0">
                <a:solidFill>
                  <a:schemeClr val="accent3">
                    <a:lumMod val="40000"/>
                    <a:lumOff val="60000"/>
                  </a:schemeClr>
                </a:solidFill>
                <a:latin typeface="Futura Medium" panose="020B0602020204020303" pitchFamily="34" charset="-79"/>
              </a:rPr>
            </a:br>
            <a:endParaRPr lang="en-US" sz="3900" dirty="0">
              <a:solidFill>
                <a:schemeClr val="accent3">
                  <a:lumMod val="40000"/>
                  <a:lumOff val="60000"/>
                </a:schemeClr>
              </a:solidFill>
              <a:latin typeface="Futura Medium" panose="020B0602020204020303" pitchFamily="34" charset="-79"/>
            </a:endParaRPr>
          </a:p>
          <a:p>
            <a:r>
              <a:rPr lang="en-US" sz="3900" dirty="0">
                <a:solidFill>
                  <a:schemeClr val="accent3">
                    <a:lumMod val="40000"/>
                    <a:lumOff val="60000"/>
                  </a:schemeClr>
                </a:solidFill>
                <a:latin typeface="Futura Medium" panose="020B0602020204020303" pitchFamily="34" charset="-79"/>
                <a:cs typeface="Futura Medium" panose="020B0602020204020303" pitchFamily="34" charset="-79"/>
                <a:hlinkClick r:id="rId17">
                  <a:extLst>
                    <a:ext uri="{A12FA001-AC4F-418D-AE19-62706E023703}">
                      <ahyp:hlinkClr xmlns:ahyp="http://schemas.microsoft.com/office/drawing/2018/hyperlinkcolor" val="tx"/>
                    </a:ext>
                  </a:extLst>
                </a:hlinkClick>
              </a:rPr>
              <a:t>Policy Recommendation – “Right to Garden”</a:t>
            </a:r>
            <a:endParaRPr lang="en-US" sz="3900" dirty="0">
              <a:solidFill>
                <a:schemeClr val="accent3">
                  <a:lumMod val="40000"/>
                  <a:lumOff val="60000"/>
                </a:schemeClr>
              </a:solidFill>
              <a:latin typeface="Futura Medium" panose="020B0602020204020303" pitchFamily="34" charset="-79"/>
              <a:cs typeface="Futura Medium" panose="020B0602020204020303" pitchFamily="34" charset="-79"/>
            </a:endParaRPr>
          </a:p>
          <a:p>
            <a:r>
              <a:rPr lang="en-US" sz="3900" dirty="0">
                <a:solidFill>
                  <a:schemeClr val="bg1"/>
                </a:solidFill>
                <a:latin typeface="Futura Medium" panose="020B0602020204020303" pitchFamily="34" charset="-79"/>
                <a:cs typeface="Futura Medium" panose="020B0602020204020303" pitchFamily="34" charset="-79"/>
              </a:rPr>
              <a:t>Allow for residents to garden on their own property without government infringement, </a:t>
            </a:r>
            <a:endParaRPr lang="en-US" sz="39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A895F77B-E0DE-7848-B290-F46C7D55EBDE}"/>
              </a:ext>
            </a:extLst>
          </p:cNvPr>
          <p:cNvSpPr/>
          <p:nvPr/>
        </p:nvSpPr>
        <p:spPr>
          <a:xfrm>
            <a:off x="116864" y="21581883"/>
            <a:ext cx="11005804" cy="2554545"/>
          </a:xfrm>
          <a:prstGeom prst="rect">
            <a:avLst/>
          </a:prstGeom>
          <a:noFill/>
        </p:spPr>
        <p:txBody>
          <a:bodyPr wrap="square" rtlCol="0">
            <a:spAutoFit/>
          </a:bodyPr>
          <a:lstStyle/>
          <a:p>
            <a:r>
              <a:rPr lang="en-US" sz="4000" b="1" dirty="0">
                <a:solidFill>
                  <a:schemeClr val="accent6"/>
                </a:solidFill>
                <a:latin typeface="Futura" panose="020B0602020204020303" pitchFamily="34" charset="-79"/>
                <a:cs typeface="Futura Medium" panose="020B0602020204020303" pitchFamily="34" charset="-79"/>
              </a:rPr>
              <a:t>Statement of Problem</a:t>
            </a:r>
          </a:p>
          <a:p>
            <a:r>
              <a:rPr lang="en-US" sz="4000" dirty="0">
                <a:latin typeface="Futura Medium" panose="020B0602020204020303" pitchFamily="34" charset="-79"/>
              </a:rPr>
              <a:t>Unintentional discrimination through policies and other means create disparate impacts for people with less financial and political power. </a:t>
            </a:r>
            <a:endParaRPr lang="en-US" sz="4000" dirty="0">
              <a:latin typeface="Futura Medium" panose="020B0602020204020303" pitchFamily="34" charset="-79"/>
              <a:cs typeface="Futura Medium" panose="020B0602020204020303" pitchFamily="34" charset="-79"/>
            </a:endParaRPr>
          </a:p>
        </p:txBody>
      </p:sp>
      <p:sp>
        <p:nvSpPr>
          <p:cNvPr id="17" name="Rectangle 16">
            <a:extLst>
              <a:ext uri="{FF2B5EF4-FFF2-40B4-BE49-F238E27FC236}">
                <a16:creationId xmlns:a16="http://schemas.microsoft.com/office/drawing/2014/main" id="{0591DB38-8CBF-8440-87C8-DB21D71F23CF}"/>
              </a:ext>
            </a:extLst>
          </p:cNvPr>
          <p:cNvSpPr/>
          <p:nvPr/>
        </p:nvSpPr>
        <p:spPr>
          <a:xfrm>
            <a:off x="11116252" y="21275048"/>
            <a:ext cx="21945600" cy="707886"/>
          </a:xfrm>
          <a:prstGeom prst="rect">
            <a:avLst/>
          </a:prstGeom>
        </p:spPr>
        <p:txBody>
          <a:bodyPr>
            <a:spAutoFit/>
          </a:bodyPr>
          <a:lstStyle/>
          <a:p>
            <a:r>
              <a:rPr lang="en-US" sz="4000" dirty="0">
                <a:solidFill>
                  <a:schemeClr val="bg1"/>
                </a:solidFill>
                <a:latin typeface="Futura Medium" panose="020B0602020204020303" pitchFamily="34" charset="-79"/>
                <a:cs typeface="Futura Medium" panose="020B0602020204020303" pitchFamily="34" charset="-79"/>
              </a:rPr>
              <a:t>hoop houses and other temporary structures would be allowed.</a:t>
            </a:r>
            <a:r>
              <a:rPr lang="en-US" sz="4000" dirty="0">
                <a:solidFill>
                  <a:schemeClr val="accent3">
                    <a:lumMod val="20000"/>
                    <a:lumOff val="80000"/>
                  </a:schemeClr>
                </a:solidFill>
                <a:latin typeface="Futura Medium" panose="020B0602020204020303" pitchFamily="34" charset="-79"/>
                <a:cs typeface="Futura Medium" panose="020B0602020204020303" pitchFamily="34" charset="-79"/>
              </a:rPr>
              <a:t> </a:t>
            </a:r>
            <a:r>
              <a:rPr lang="en-US" sz="4000" dirty="0">
                <a:solidFill>
                  <a:schemeClr val="accent3">
                    <a:lumMod val="40000"/>
                    <a:lumOff val="60000"/>
                  </a:schemeClr>
                </a:solidFill>
                <a:latin typeface="Futura Medium" panose="020B0602020204020303" pitchFamily="34" charset="-79"/>
                <a:cs typeface="Futura Medium" panose="020B0602020204020303" pitchFamily="34" charset="-79"/>
                <a:hlinkClick r:id="rId17">
                  <a:extLst>
                    <a:ext uri="{A12FA001-AC4F-418D-AE19-62706E023703}">
                      <ahyp:hlinkClr xmlns:ahyp="http://schemas.microsoft.com/office/drawing/2018/hyperlinkcolor" val="tx"/>
                    </a:ext>
                  </a:extLst>
                </a:hlinkClick>
              </a:rPr>
              <a:t>Illinios</a:t>
            </a:r>
            <a:r>
              <a:rPr lang="en-US" sz="4000">
                <a:solidFill>
                  <a:schemeClr val="accent3">
                    <a:lumMod val="40000"/>
                    <a:lumOff val="60000"/>
                  </a:schemeClr>
                </a:solidFill>
                <a:latin typeface="Futura Medium" panose="020B0602020204020303" pitchFamily="34" charset="-79"/>
                <a:cs typeface="Futura Medium" panose="020B0602020204020303" pitchFamily="34" charset="-79"/>
                <a:hlinkClick r:id="rId17">
                  <a:extLst>
                    <a:ext uri="{A12FA001-AC4F-418D-AE19-62706E023703}">
                      <ahyp:hlinkClr xmlns:ahyp="http://schemas.microsoft.com/office/drawing/2018/hyperlinkcolor" val="tx"/>
                    </a:ext>
                  </a:extLst>
                </a:hlinkClick>
              </a:rPr>
              <a:t> HB4704</a:t>
            </a:r>
            <a:endParaRPr lang="en-US" sz="400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97D37C95-16EA-8D47-BBB8-99F2230578B8}"/>
              </a:ext>
            </a:extLst>
          </p:cNvPr>
          <p:cNvCxnSpPr/>
          <p:nvPr/>
        </p:nvCxnSpPr>
        <p:spPr>
          <a:xfrm>
            <a:off x="11513852" y="4775200"/>
            <a:ext cx="208691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682582"/>
      </p:ext>
    </p:extLst>
  </p:cSld>
  <p:clrMapOvr>
    <a:masterClrMapping/>
  </p:clrMapOvr>
</p:sld>
</file>

<file path=ppt/theme/theme1.xml><?xml version="1.0" encoding="utf-8"?>
<a:theme xmlns:a="http://schemas.openxmlformats.org/drawingml/2006/main" name="36x48-Template - One center panel">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5121</TotalTime>
  <Words>1043</Words>
  <Application>Microsoft Macintosh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vt:i4>
      </vt:variant>
    </vt:vector>
  </HeadingPairs>
  <TitlesOfParts>
    <vt:vector size="11" baseType="lpstr">
      <vt:lpstr>Arial</vt:lpstr>
      <vt:lpstr>Arial Black</vt:lpstr>
      <vt:lpstr>Calibri</vt:lpstr>
      <vt:lpstr>Futura</vt:lpstr>
      <vt:lpstr>Futura Medium</vt:lpstr>
      <vt:lpstr>Futura Medium</vt:lpstr>
      <vt:lpstr>Times New Roman</vt:lpstr>
      <vt:lpstr>Trebuchet MS</vt:lpstr>
      <vt:lpstr>36x48-Template - One center panel</vt:lpstr>
      <vt:lpstr>1_36x48-Template - One center panel</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Forist, Brian Edward</cp:lastModifiedBy>
  <cp:revision>187</cp:revision>
  <dcterms:created xsi:type="dcterms:W3CDTF">2012-02-03T19:11:35Z</dcterms:created>
  <dcterms:modified xsi:type="dcterms:W3CDTF">2021-04-19T15:58:28Z</dcterms:modified>
</cp:coreProperties>
</file>