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9144000" cy="5143500" type="screen16x9"/>
  <p:notesSz cx="6858000" cy="9144000"/>
  <p:embeddedFontLst>
    <p:embeddedFont>
      <p:font typeface="Helvetica Neue" panose="020B060402020202020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66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48618E-47DC-427B-8194-E4D2F380A4F7}">
  <a:tblStyle styleId="{0148618E-47DC-427B-8194-E4D2F380A4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orient="horz" pos="1620"/>
        <p:guide pos="2880"/>
        <p:guide orient="horz" pos="66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spreadsheets/d/1pNMqM2-7fQ6rUKtb9cxUfQsj6xXp45_C_hYncdSK9G0/edit?gid=0#gid=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f359514b44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2f359514b44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381c2f29b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381c2f29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381c2f29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27381c2f29b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efa4e63557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efa4e63557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fa4e63557_0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efa4e63557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working on adding some additional information to these webpages that will help transfer and dual-enrollment students.</a:t>
            </a:r>
            <a:endParaRPr/>
          </a:p>
          <a:p>
            <a:pPr marL="0" lvl="0" indent="0" algn="l" rtl="0">
              <a:spcBef>
                <a:spcPts val="0"/>
              </a:spcBef>
              <a:spcAft>
                <a:spcPts val="0"/>
              </a:spcAft>
              <a:buNone/>
            </a:pPr>
            <a:r>
              <a:rPr lang="en"/>
              <a:t>Also coming soon–more “inward-facing” webpages for our campus audience, with more detailed information you might also find useful to develop your own understanding of Essential 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efa4e63557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efa4e63557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f359514b44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f359514b44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fa4e63557_0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fa4e63557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spreadsheet for 2024-25 comparisons, incoming fall 2025 students will follow 2025-26 equivalencies (there may be some slight changes) </a:t>
            </a:r>
            <a:r>
              <a:rPr lang="en" u="sng">
                <a:solidFill>
                  <a:schemeClr val="hlink"/>
                </a:solidFill>
                <a:hlinkClick r:id="rId3"/>
              </a:rPr>
              <a:t>https://docs.google.com/spreadsheets/d/1pNMqM2-7fQ6rUKtb9cxUfQsj6xXp45_C_hYncdSK9G0/edit?gid=0#gid=0</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359514b44_0_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f359514b44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7381c2f29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Leave time for Steve to talk about the Ess Ed corporate t</a:t>
            </a:r>
            <a:endParaRPr/>
          </a:p>
        </p:txBody>
      </p:sp>
      <p:sp>
        <p:nvSpPr>
          <p:cNvPr id="429" name="Google Shape;429;g27381c2f29b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efa4e6355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efa4e6355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efa4e63557_0_1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fa4e63557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0b3ee1b07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0b3ee1b0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These high impact practices are associated with improved student learning, retention, and satisfaction. Many of these are already delivered to students through our disciplinary programs. The ones that we have flagged in yellow will be featured in the Essential Ed program and delivered to all students. All student benefit from these practices, but they have shown to be especially strong among demographic groups historically underserved by higher education. https://www.aacu.org/trending-topics/high-impact</a:t>
            </a:r>
            <a:endParaRPr>
              <a:solidFill>
                <a:schemeClr val="dk1"/>
              </a:solidFill>
            </a:endParaRPr>
          </a:p>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efa4e6355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efa4e6355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381c2f29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7381c2f29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Essential Abilities exercise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efa4e63557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efa4e6355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fa4e63557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fa4e6355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381c2f29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7381c2f29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 Examples: study abroad/away, journalism, field archaeology, leadership practicum, directing for theater, OR students bring/design their own experiences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ssential-ed-l@mtu.edu" TargetMode="External"/><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9144003" cy="5143499"/>
          </a:xfrm>
          <a:prstGeom prst="rect">
            <a:avLst/>
          </a:prstGeom>
          <a:noFill/>
          <a:ln>
            <a:noFill/>
          </a:ln>
        </p:spPr>
      </p:pic>
      <p:pic>
        <p:nvPicPr>
          <p:cNvPr id="13" name="Google Shape;13;p2"/>
          <p:cNvPicPr preferRelativeResize="0"/>
          <p:nvPr/>
        </p:nvPicPr>
        <p:blipFill rotWithShape="1">
          <a:blip r:embed="rId3">
            <a:alphaModFix/>
          </a:blip>
          <a:srcRect r="8113" b="6489"/>
          <a:stretch/>
        </p:blipFill>
        <p:spPr>
          <a:xfrm>
            <a:off x="4902200" y="446225"/>
            <a:ext cx="4241802" cy="4697277"/>
          </a:xfrm>
          <a:prstGeom prst="rect">
            <a:avLst/>
          </a:prstGeom>
          <a:noFill/>
          <a:ln>
            <a:noFill/>
          </a:ln>
        </p:spPr>
      </p:pic>
      <p:pic>
        <p:nvPicPr>
          <p:cNvPr id="14" name="Google Shape;14;p2"/>
          <p:cNvPicPr preferRelativeResize="0"/>
          <p:nvPr/>
        </p:nvPicPr>
        <p:blipFill rotWithShape="1">
          <a:blip r:embed="rId4">
            <a:alphaModFix/>
          </a:blip>
          <a:srcRect r="5580" b="3090"/>
          <a:stretch/>
        </p:blipFill>
        <p:spPr>
          <a:xfrm>
            <a:off x="4870125" y="370025"/>
            <a:ext cx="4273876" cy="4773473"/>
          </a:xfrm>
          <a:prstGeom prst="rect">
            <a:avLst/>
          </a:prstGeom>
          <a:noFill/>
          <a:ln>
            <a:noFill/>
          </a:ln>
        </p:spPr>
      </p:pic>
      <p:pic>
        <p:nvPicPr>
          <p:cNvPr id="15" name="Google Shape;15;p2"/>
          <p:cNvPicPr preferRelativeResize="0"/>
          <p:nvPr/>
        </p:nvPicPr>
        <p:blipFill rotWithShape="1">
          <a:blip r:embed="rId5">
            <a:alphaModFix/>
          </a:blip>
          <a:srcRect/>
          <a:stretch/>
        </p:blipFill>
        <p:spPr>
          <a:xfrm>
            <a:off x="867250" y="570500"/>
            <a:ext cx="1673150" cy="554575"/>
          </a:xfrm>
          <a:prstGeom prst="rect">
            <a:avLst/>
          </a:prstGeom>
          <a:noFill/>
          <a:ln>
            <a:noFill/>
          </a:ln>
        </p:spPr>
      </p:pic>
      <p:sp>
        <p:nvSpPr>
          <p:cNvPr id="16" name="Google Shape;16;p2"/>
          <p:cNvSpPr/>
          <p:nvPr/>
        </p:nvSpPr>
        <p:spPr>
          <a:xfrm rot="5400000">
            <a:off x="1384200" y="2893775"/>
            <a:ext cx="75300" cy="1109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txBox="1">
            <a:spLocks noGrp="1"/>
          </p:cNvSpPr>
          <p:nvPr>
            <p:ph type="subTitle" idx="1"/>
          </p:nvPr>
        </p:nvSpPr>
        <p:spPr>
          <a:xfrm>
            <a:off x="770400" y="2847285"/>
            <a:ext cx="4131796" cy="39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15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ctrTitle"/>
          </p:nvPr>
        </p:nvSpPr>
        <p:spPr>
          <a:xfrm>
            <a:off x="719073" y="1649972"/>
            <a:ext cx="4183126" cy="1293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5200"/>
              <a:buNone/>
              <a:defRPr sz="40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 name="Google Shape;19;p2"/>
          <p:cNvSpPr txBox="1">
            <a:spLocks noGrp="1"/>
          </p:cNvSpPr>
          <p:nvPr>
            <p:ph type="body" idx="2"/>
          </p:nvPr>
        </p:nvSpPr>
        <p:spPr>
          <a:xfrm>
            <a:off x="770400" y="3918251"/>
            <a:ext cx="4131797" cy="45041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500"/>
              <a:buNone/>
              <a:defRPr sz="15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o"/>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a:stretch/>
        </p:blipFill>
        <p:spPr>
          <a:xfrm>
            <a:off x="6406201" y="0"/>
            <a:ext cx="2737802" cy="5143499"/>
          </a:xfrm>
          <a:prstGeom prst="rect">
            <a:avLst/>
          </a:prstGeom>
          <a:noFill/>
          <a:ln>
            <a:noFill/>
          </a:ln>
        </p:spPr>
      </p:pic>
      <p:sp>
        <p:nvSpPr>
          <p:cNvPr id="51" name="Google Shape;51;p11"/>
          <p:cNvSpPr/>
          <p:nvPr/>
        </p:nvSpPr>
        <p:spPr>
          <a:xfrm>
            <a:off x="0" y="0"/>
            <a:ext cx="64062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 name="Google Shape;52;p11"/>
          <p:cNvPicPr preferRelativeResize="0"/>
          <p:nvPr/>
        </p:nvPicPr>
        <p:blipFill rotWithShape="1">
          <a:blip r:embed="rId3">
            <a:alphaModFix/>
          </a:blip>
          <a:srcRect l="-4065" t="-3877" r="51664" b="51670"/>
          <a:stretch/>
        </p:blipFill>
        <p:spPr>
          <a:xfrm>
            <a:off x="6772060" y="2571750"/>
            <a:ext cx="2371937" cy="2571749"/>
          </a:xfrm>
          <a:prstGeom prst="rect">
            <a:avLst/>
          </a:prstGeom>
          <a:noFill/>
          <a:ln>
            <a:noFill/>
          </a:ln>
        </p:spPr>
      </p:pic>
      <p:sp>
        <p:nvSpPr>
          <p:cNvPr id="53" name="Google Shape;53;p11"/>
          <p:cNvSpPr txBox="1"/>
          <p:nvPr/>
        </p:nvSpPr>
        <p:spPr>
          <a:xfrm>
            <a:off x="581550" y="4540424"/>
            <a:ext cx="5590650" cy="45067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For more information, please reach out to: </a:t>
            </a:r>
            <a:r>
              <a:rPr lang="en" sz="1200" b="0" i="0" u="sng" strike="noStrike" cap="none">
                <a:solidFill>
                  <a:schemeClr val="lt1"/>
                </a:solidFill>
                <a:latin typeface="Arial"/>
                <a:ea typeface="Arial"/>
                <a:cs typeface="Arial"/>
                <a:sym typeface="Arial"/>
              </a:rPr>
              <a:t>essential-ed-l@mtu.edu</a:t>
            </a:r>
            <a:endParaRPr sz="1200" b="0" i="0" u="sng" strike="noStrike" cap="none">
              <a:solidFill>
                <a:schemeClr val="lt1"/>
              </a:solidFill>
              <a:latin typeface="Arial"/>
              <a:ea typeface="Arial"/>
              <a:cs typeface="Arial"/>
              <a:sym typeface="Arial"/>
            </a:endParaRPr>
          </a:p>
        </p:txBody>
      </p:sp>
      <p:sp>
        <p:nvSpPr>
          <p:cNvPr id="54" name="Google Shape;54;p11"/>
          <p:cNvSpPr txBox="1">
            <a:spLocks noGrp="1"/>
          </p:cNvSpPr>
          <p:nvPr>
            <p:ph type="body" idx="1"/>
          </p:nvPr>
        </p:nvSpPr>
        <p:spPr>
          <a:xfrm>
            <a:off x="600399" y="603075"/>
            <a:ext cx="5349969" cy="172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5000"/>
              <a:buNone/>
              <a:defRPr sz="5000" b="1">
                <a:solidFill>
                  <a:srgbClr val="FFCD00"/>
                </a:solidFill>
                <a:latin typeface="Open Sans"/>
                <a:ea typeface="Open Sans"/>
                <a:cs typeface="Open Sans"/>
                <a:sym typeface="Open Sans"/>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o"/>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body" idx="2"/>
          </p:nvPr>
        </p:nvSpPr>
        <p:spPr>
          <a:xfrm>
            <a:off x="600399" y="2380486"/>
            <a:ext cx="5349968" cy="3825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o"/>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ACT">
  <p:cSld name="CONTACT">
    <p:spTree>
      <p:nvGrpSpPr>
        <p:cNvPr id="1" name="Shape 56"/>
        <p:cNvGrpSpPr/>
        <p:nvPr/>
      </p:nvGrpSpPr>
      <p:grpSpPr>
        <a:xfrm>
          <a:off x="0" y="0"/>
          <a:ext cx="0" cy="0"/>
          <a:chOff x="0" y="0"/>
          <a:chExt cx="0" cy="0"/>
        </a:xfrm>
      </p:grpSpPr>
      <p:pic>
        <p:nvPicPr>
          <p:cNvPr id="57" name="Google Shape;57;p12"/>
          <p:cNvPicPr preferRelativeResize="0"/>
          <p:nvPr/>
        </p:nvPicPr>
        <p:blipFill rotWithShape="1">
          <a:blip r:embed="rId2">
            <a:alphaModFix/>
          </a:blip>
          <a:srcRect/>
          <a:stretch/>
        </p:blipFill>
        <p:spPr>
          <a:xfrm>
            <a:off x="0" y="0"/>
            <a:ext cx="9144003" cy="5143499"/>
          </a:xfrm>
          <a:prstGeom prst="rect">
            <a:avLst/>
          </a:prstGeom>
          <a:noFill/>
          <a:ln>
            <a:noFill/>
          </a:ln>
        </p:spPr>
      </p:pic>
      <p:sp>
        <p:nvSpPr>
          <p:cNvPr id="58" name="Google Shape;58;p12"/>
          <p:cNvSpPr/>
          <p:nvPr/>
        </p:nvSpPr>
        <p:spPr>
          <a:xfrm>
            <a:off x="567675" y="0"/>
            <a:ext cx="1957800" cy="1899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2"/>
          <p:cNvSpPr txBox="1"/>
          <p:nvPr/>
        </p:nvSpPr>
        <p:spPr>
          <a:xfrm>
            <a:off x="544850" y="2381900"/>
            <a:ext cx="4465200" cy="9596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dk1"/>
                </a:solidFill>
                <a:latin typeface="Open Sans"/>
                <a:ea typeface="Open Sans"/>
                <a:cs typeface="Open Sans"/>
                <a:sym typeface="Open Sans"/>
              </a:rPr>
              <a:t>For more information: </a:t>
            </a:r>
            <a:r>
              <a:rPr lang="en" sz="2200" b="1"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essential-ed-l@mtu.edu</a:t>
            </a:r>
            <a:endParaRPr sz="2200" b="1" i="0" u="none" strike="noStrike" cap="none">
              <a:solidFill>
                <a:schemeClr val="dk1"/>
              </a:solidFill>
              <a:latin typeface="Open Sans"/>
              <a:ea typeface="Open Sans"/>
              <a:cs typeface="Open Sans"/>
              <a:sym typeface="Open Sans"/>
            </a:endParaRPr>
          </a:p>
        </p:txBody>
      </p:sp>
      <p:pic>
        <p:nvPicPr>
          <p:cNvPr id="60" name="Google Shape;60;p12"/>
          <p:cNvPicPr preferRelativeResize="0"/>
          <p:nvPr/>
        </p:nvPicPr>
        <p:blipFill rotWithShape="1">
          <a:blip r:embed="rId4">
            <a:alphaModFix/>
          </a:blip>
          <a:srcRect/>
          <a:stretch/>
        </p:blipFill>
        <p:spPr>
          <a:xfrm>
            <a:off x="810626" y="792925"/>
            <a:ext cx="1471901" cy="849725"/>
          </a:xfrm>
          <a:prstGeom prst="rect">
            <a:avLst/>
          </a:prstGeom>
          <a:noFill/>
          <a:ln>
            <a:noFill/>
          </a:ln>
        </p:spPr>
      </p:pic>
      <p:pic>
        <p:nvPicPr>
          <p:cNvPr id="61" name="Google Shape;61;p12"/>
          <p:cNvPicPr preferRelativeResize="0"/>
          <p:nvPr/>
        </p:nvPicPr>
        <p:blipFill rotWithShape="1">
          <a:blip r:embed="rId5">
            <a:alphaModFix/>
          </a:blip>
          <a:srcRect r="8113" b="6489"/>
          <a:stretch/>
        </p:blipFill>
        <p:spPr>
          <a:xfrm>
            <a:off x="4902200" y="446225"/>
            <a:ext cx="4241802" cy="4697277"/>
          </a:xfrm>
          <a:prstGeom prst="rect">
            <a:avLst/>
          </a:prstGeom>
          <a:noFill/>
          <a:ln>
            <a:noFill/>
          </a:ln>
        </p:spPr>
      </p:pic>
      <p:pic>
        <p:nvPicPr>
          <p:cNvPr id="62" name="Google Shape;62;p12"/>
          <p:cNvPicPr preferRelativeResize="0"/>
          <p:nvPr/>
        </p:nvPicPr>
        <p:blipFill rotWithShape="1">
          <a:blip r:embed="rId6">
            <a:alphaModFix/>
          </a:blip>
          <a:srcRect r="5580" b="3090"/>
          <a:stretch/>
        </p:blipFill>
        <p:spPr>
          <a:xfrm>
            <a:off x="4818475" y="370025"/>
            <a:ext cx="4273876" cy="4773473"/>
          </a:xfrm>
          <a:prstGeom prst="rect">
            <a:avLst/>
          </a:prstGeom>
          <a:noFill/>
          <a:ln>
            <a:noFill/>
          </a:ln>
        </p:spPr>
      </p:pic>
      <p:sp>
        <p:nvSpPr>
          <p:cNvPr id="63" name="Google Shape;63;p12"/>
          <p:cNvSpPr txBox="1">
            <a:spLocks noGrp="1"/>
          </p:cNvSpPr>
          <p:nvPr>
            <p:ph type="body" idx="1"/>
          </p:nvPr>
        </p:nvSpPr>
        <p:spPr>
          <a:xfrm>
            <a:off x="567675" y="3476624"/>
            <a:ext cx="4004325" cy="129035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o"/>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Subtitle 1">
  <p:cSld name="TITLE_2">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Autofit/>
          </a:bodyPr>
          <a:lstStyle>
            <a:lvl1pPr lvl="0" algn="ctr" rtl="0">
              <a:lnSpc>
                <a:spcPct val="100000"/>
              </a:lnSpc>
              <a:spcBef>
                <a:spcPts val="0"/>
              </a:spcBef>
              <a:spcAft>
                <a:spcPts val="0"/>
              </a:spcAft>
              <a:buClr>
                <a:srgbClr val="000000"/>
              </a:buClr>
              <a:buSzPts val="700"/>
              <a:buNone/>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a:p>
        </p:txBody>
      </p:sp>
      <p:sp>
        <p:nvSpPr>
          <p:cNvPr id="66" name="Google Shape;66;p13"/>
          <p:cNvSpPr txBox="1">
            <a:spLocks noGrp="1"/>
          </p:cNvSpPr>
          <p:nvPr>
            <p:ph type="body" idx="1"/>
          </p:nvPr>
        </p:nvSpPr>
        <p:spPr>
          <a:xfrm>
            <a:off x="666750" y="2652713"/>
            <a:ext cx="7810500" cy="595200"/>
          </a:xfrm>
          <a:prstGeom prst="rect">
            <a:avLst/>
          </a:prstGeom>
          <a:noFill/>
          <a:ln>
            <a:noFill/>
          </a:ln>
        </p:spPr>
        <p:txBody>
          <a:bodyPr spcFirstLastPara="1" wrap="square" lIns="19050" tIns="19050" rIns="19050" bIns="19050" anchor="t" anchorCtr="0">
            <a:noAutofit/>
          </a:bodyPr>
          <a:lstStyle>
            <a:lvl1pPr marL="457200" lvl="0" indent="-228600" algn="ctr" rtl="0">
              <a:lnSpc>
                <a:spcPct val="100000"/>
              </a:lnSpc>
              <a:spcBef>
                <a:spcPts val="0"/>
              </a:spcBef>
              <a:spcAft>
                <a:spcPts val="0"/>
              </a:spcAft>
              <a:buClr>
                <a:srgbClr val="000000"/>
              </a:buClr>
              <a:buSzPts val="2000"/>
              <a:buFont typeface="Helvetica Neue"/>
              <a:buNone/>
              <a:defRPr sz="2000"/>
            </a:lvl1pPr>
            <a:lvl2pPr marL="914400" lvl="1" indent="-228600" algn="ctr" rtl="0">
              <a:lnSpc>
                <a:spcPct val="100000"/>
              </a:lnSpc>
              <a:spcBef>
                <a:spcPts val="0"/>
              </a:spcBef>
              <a:spcAft>
                <a:spcPts val="0"/>
              </a:spcAft>
              <a:buClr>
                <a:srgbClr val="000000"/>
              </a:buClr>
              <a:buSzPts val="2000"/>
              <a:buFont typeface="Helvetica Neue"/>
              <a:buNone/>
              <a:defRPr sz="2000"/>
            </a:lvl2pPr>
            <a:lvl3pPr marL="1371600" lvl="2" indent="-228600" algn="ctr" rtl="0">
              <a:lnSpc>
                <a:spcPct val="100000"/>
              </a:lnSpc>
              <a:spcBef>
                <a:spcPts val="0"/>
              </a:spcBef>
              <a:spcAft>
                <a:spcPts val="0"/>
              </a:spcAft>
              <a:buClr>
                <a:srgbClr val="000000"/>
              </a:buClr>
              <a:buSzPts val="2000"/>
              <a:buFont typeface="Helvetica Neue"/>
              <a:buNone/>
              <a:defRPr sz="2000"/>
            </a:lvl3pPr>
            <a:lvl4pPr marL="1828800" lvl="3" indent="-228600" algn="ctr" rtl="0">
              <a:lnSpc>
                <a:spcPct val="100000"/>
              </a:lnSpc>
              <a:spcBef>
                <a:spcPts val="0"/>
              </a:spcBef>
              <a:spcAft>
                <a:spcPts val="0"/>
              </a:spcAft>
              <a:buClr>
                <a:srgbClr val="000000"/>
              </a:buClr>
              <a:buSzPts val="2000"/>
              <a:buFont typeface="Helvetica Neue"/>
              <a:buNone/>
              <a:defRPr sz="2000"/>
            </a:lvl4pPr>
            <a:lvl5pPr marL="2286000" lvl="4" indent="-228600" algn="ctr" rtl="0">
              <a:lnSpc>
                <a:spcPct val="100000"/>
              </a:lnSpc>
              <a:spcBef>
                <a:spcPts val="0"/>
              </a:spcBef>
              <a:spcAft>
                <a:spcPts val="0"/>
              </a:spcAft>
              <a:buClr>
                <a:srgbClr val="000000"/>
              </a:buClr>
              <a:buSzPts val="2000"/>
              <a:buFont typeface="Helvetica Neue"/>
              <a:buNone/>
              <a:defRPr sz="2000"/>
            </a:lvl5pPr>
            <a:lvl6pPr marL="2743200" lvl="5" indent="-279400" algn="l" rtl="0">
              <a:lnSpc>
                <a:spcPct val="100000"/>
              </a:lnSpc>
              <a:spcBef>
                <a:spcPts val="2200"/>
              </a:spcBef>
              <a:spcAft>
                <a:spcPts val="0"/>
              </a:spcAft>
              <a:buClr>
                <a:srgbClr val="000000"/>
              </a:buClr>
              <a:buSzPts val="800"/>
              <a:buChar char="•"/>
              <a:defRPr/>
            </a:lvl6pPr>
            <a:lvl7pPr marL="3200400" lvl="6" indent="-279400" algn="l" rtl="0">
              <a:lnSpc>
                <a:spcPct val="100000"/>
              </a:lnSpc>
              <a:spcBef>
                <a:spcPts val="2200"/>
              </a:spcBef>
              <a:spcAft>
                <a:spcPts val="0"/>
              </a:spcAft>
              <a:buClr>
                <a:srgbClr val="000000"/>
              </a:buClr>
              <a:buSzPts val="800"/>
              <a:buChar char="•"/>
              <a:defRPr/>
            </a:lvl7pPr>
            <a:lvl8pPr marL="3657600" lvl="7" indent="-279400" algn="l" rtl="0">
              <a:lnSpc>
                <a:spcPct val="100000"/>
              </a:lnSpc>
              <a:spcBef>
                <a:spcPts val="2200"/>
              </a:spcBef>
              <a:spcAft>
                <a:spcPts val="0"/>
              </a:spcAft>
              <a:buClr>
                <a:srgbClr val="000000"/>
              </a:buClr>
              <a:buSzPts val="800"/>
              <a:buChar char="•"/>
              <a:defRPr/>
            </a:lvl8pPr>
            <a:lvl9pPr marL="4114800" lvl="8" indent="-279400" algn="l" rtl="0">
              <a:lnSpc>
                <a:spcPct val="100000"/>
              </a:lnSpc>
              <a:spcBef>
                <a:spcPts val="2200"/>
              </a:spcBef>
              <a:spcAft>
                <a:spcPts val="0"/>
              </a:spcAft>
              <a:buClr>
                <a:srgbClr val="000000"/>
              </a:buClr>
              <a:buSzPts val="800"/>
              <a:buChar char="•"/>
              <a:defRPr/>
            </a:lvl9pPr>
          </a:lstStyle>
          <a:p>
            <a:endParaRPr/>
          </a:p>
        </p:txBody>
      </p:sp>
      <p:sp>
        <p:nvSpPr>
          <p:cNvPr id="67" name="Google Shape;67;p13"/>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4" name="Google Shape;74;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5" name="Google Shape;7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2" name="Google Shape;8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 name="Google Shape;93;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4" name="Google Shape;9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7" name="Google Shape;9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0" y="-1"/>
            <a:ext cx="59613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
          <p:cNvPicPr preferRelativeResize="0"/>
          <p:nvPr/>
        </p:nvPicPr>
        <p:blipFill rotWithShape="1">
          <a:blip r:embed="rId2">
            <a:alphaModFix/>
          </a:blip>
          <a:srcRect/>
          <a:stretch/>
        </p:blipFill>
        <p:spPr>
          <a:xfrm>
            <a:off x="5961300" y="0"/>
            <a:ext cx="3182700" cy="5143499"/>
          </a:xfrm>
          <a:prstGeom prst="rect">
            <a:avLst/>
          </a:prstGeom>
          <a:noFill/>
          <a:ln>
            <a:noFill/>
          </a:ln>
        </p:spPr>
      </p:pic>
      <p:pic>
        <p:nvPicPr>
          <p:cNvPr id="23" name="Google Shape;23;p3"/>
          <p:cNvPicPr preferRelativeResize="0"/>
          <p:nvPr/>
        </p:nvPicPr>
        <p:blipFill rotWithShape="1">
          <a:blip r:embed="rId3">
            <a:alphaModFix/>
          </a:blip>
          <a:srcRect l="-32317" t="-52269" r="52105" b="45964"/>
          <a:stretch/>
        </p:blipFill>
        <p:spPr>
          <a:xfrm>
            <a:off x="5728699" y="217625"/>
            <a:ext cx="3415298" cy="4925875"/>
          </a:xfrm>
          <a:prstGeom prst="rect">
            <a:avLst/>
          </a:prstGeom>
          <a:noFill/>
          <a:ln>
            <a:noFill/>
          </a:ln>
        </p:spPr>
      </p:pic>
      <p:sp>
        <p:nvSpPr>
          <p:cNvPr id="24" name="Google Shape;24;p3"/>
          <p:cNvSpPr txBox="1">
            <a:spLocks noGrp="1"/>
          </p:cNvSpPr>
          <p:nvPr>
            <p:ph type="title"/>
          </p:nvPr>
        </p:nvSpPr>
        <p:spPr>
          <a:xfrm>
            <a:off x="586501" y="1799236"/>
            <a:ext cx="4099799" cy="1354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800">
                <a:solidFill>
                  <a:srgbClr val="FFCD00"/>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1" name="Google Shape;101;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2" name="Google Shape;102;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3" name="Google Shape;10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6" name="Google Shape;10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
        <p:cNvGrpSpPr/>
        <p:nvPr/>
      </p:nvGrpSpPr>
      <p:grpSpPr>
        <a:xfrm>
          <a:off x="0" y="0"/>
          <a:ext cx="0" cy="0"/>
          <a:chOff x="0" y="0"/>
          <a:chExt cx="0" cy="0"/>
        </a:xfrm>
      </p:grpSpPr>
      <p:sp>
        <p:nvSpPr>
          <p:cNvPr id="108" name="Google Shape;108;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0" name="Google Shape;11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Subtitle 1">
  <p:cSld name="TITLE_2">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Autofit/>
          </a:bodyPr>
          <a:lstStyle>
            <a:lvl1pPr lvl="0" algn="ctr" rtl="0">
              <a:lnSpc>
                <a:spcPct val="100000"/>
              </a:lnSpc>
              <a:spcBef>
                <a:spcPts val="0"/>
              </a:spcBef>
              <a:spcAft>
                <a:spcPts val="0"/>
              </a:spcAft>
              <a:buClr>
                <a:srgbClr val="000000"/>
              </a:buClr>
              <a:buSzPts val="700"/>
              <a:buNone/>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a:p>
        </p:txBody>
      </p:sp>
      <p:sp>
        <p:nvSpPr>
          <p:cNvPr id="115" name="Google Shape;115;p26"/>
          <p:cNvSpPr txBox="1">
            <a:spLocks noGrp="1"/>
          </p:cNvSpPr>
          <p:nvPr>
            <p:ph type="body" idx="1"/>
          </p:nvPr>
        </p:nvSpPr>
        <p:spPr>
          <a:xfrm>
            <a:off x="666750" y="2652713"/>
            <a:ext cx="7810500" cy="595200"/>
          </a:xfrm>
          <a:prstGeom prst="rect">
            <a:avLst/>
          </a:prstGeom>
          <a:noFill/>
          <a:ln>
            <a:noFill/>
          </a:ln>
        </p:spPr>
        <p:txBody>
          <a:bodyPr spcFirstLastPara="1" wrap="square" lIns="19050" tIns="19050" rIns="19050" bIns="19050" anchor="t" anchorCtr="0">
            <a:noAutofit/>
          </a:bodyPr>
          <a:lstStyle>
            <a:lvl1pPr marL="457200" lvl="0" indent="-228600" algn="ctr" rtl="0">
              <a:lnSpc>
                <a:spcPct val="100000"/>
              </a:lnSpc>
              <a:spcBef>
                <a:spcPts val="0"/>
              </a:spcBef>
              <a:spcAft>
                <a:spcPts val="0"/>
              </a:spcAft>
              <a:buClr>
                <a:srgbClr val="000000"/>
              </a:buClr>
              <a:buSzPts val="2000"/>
              <a:buFont typeface="Helvetica Neue"/>
              <a:buNone/>
              <a:defRPr sz="2000"/>
            </a:lvl1pPr>
            <a:lvl2pPr marL="914400" lvl="1" indent="-228600" algn="ctr" rtl="0">
              <a:lnSpc>
                <a:spcPct val="100000"/>
              </a:lnSpc>
              <a:spcBef>
                <a:spcPts val="0"/>
              </a:spcBef>
              <a:spcAft>
                <a:spcPts val="0"/>
              </a:spcAft>
              <a:buClr>
                <a:srgbClr val="000000"/>
              </a:buClr>
              <a:buSzPts val="2000"/>
              <a:buFont typeface="Helvetica Neue"/>
              <a:buNone/>
              <a:defRPr sz="2000"/>
            </a:lvl2pPr>
            <a:lvl3pPr marL="1371600" lvl="2" indent="-228600" algn="ctr" rtl="0">
              <a:lnSpc>
                <a:spcPct val="100000"/>
              </a:lnSpc>
              <a:spcBef>
                <a:spcPts val="0"/>
              </a:spcBef>
              <a:spcAft>
                <a:spcPts val="0"/>
              </a:spcAft>
              <a:buClr>
                <a:srgbClr val="000000"/>
              </a:buClr>
              <a:buSzPts val="2000"/>
              <a:buFont typeface="Helvetica Neue"/>
              <a:buNone/>
              <a:defRPr sz="2000"/>
            </a:lvl3pPr>
            <a:lvl4pPr marL="1828800" lvl="3" indent="-228600" algn="ctr" rtl="0">
              <a:lnSpc>
                <a:spcPct val="100000"/>
              </a:lnSpc>
              <a:spcBef>
                <a:spcPts val="0"/>
              </a:spcBef>
              <a:spcAft>
                <a:spcPts val="0"/>
              </a:spcAft>
              <a:buClr>
                <a:srgbClr val="000000"/>
              </a:buClr>
              <a:buSzPts val="2000"/>
              <a:buFont typeface="Helvetica Neue"/>
              <a:buNone/>
              <a:defRPr sz="2000"/>
            </a:lvl4pPr>
            <a:lvl5pPr marL="2286000" lvl="4" indent="-228600" algn="ctr" rtl="0">
              <a:lnSpc>
                <a:spcPct val="100000"/>
              </a:lnSpc>
              <a:spcBef>
                <a:spcPts val="0"/>
              </a:spcBef>
              <a:spcAft>
                <a:spcPts val="0"/>
              </a:spcAft>
              <a:buClr>
                <a:srgbClr val="000000"/>
              </a:buClr>
              <a:buSzPts val="2000"/>
              <a:buFont typeface="Helvetica Neue"/>
              <a:buNone/>
              <a:defRPr sz="2000"/>
            </a:lvl5pPr>
            <a:lvl6pPr marL="2743200" lvl="5" indent="-279400" algn="l" rtl="0">
              <a:lnSpc>
                <a:spcPct val="100000"/>
              </a:lnSpc>
              <a:spcBef>
                <a:spcPts val="2200"/>
              </a:spcBef>
              <a:spcAft>
                <a:spcPts val="0"/>
              </a:spcAft>
              <a:buClr>
                <a:srgbClr val="000000"/>
              </a:buClr>
              <a:buSzPts val="800"/>
              <a:buChar char="•"/>
              <a:defRPr/>
            </a:lvl6pPr>
            <a:lvl7pPr marL="3200400" lvl="6" indent="-279400" algn="l" rtl="0">
              <a:lnSpc>
                <a:spcPct val="100000"/>
              </a:lnSpc>
              <a:spcBef>
                <a:spcPts val="2200"/>
              </a:spcBef>
              <a:spcAft>
                <a:spcPts val="0"/>
              </a:spcAft>
              <a:buClr>
                <a:srgbClr val="000000"/>
              </a:buClr>
              <a:buSzPts val="800"/>
              <a:buChar char="•"/>
              <a:defRPr/>
            </a:lvl7pPr>
            <a:lvl8pPr marL="3657600" lvl="7" indent="-279400" algn="l" rtl="0">
              <a:lnSpc>
                <a:spcPct val="100000"/>
              </a:lnSpc>
              <a:spcBef>
                <a:spcPts val="2200"/>
              </a:spcBef>
              <a:spcAft>
                <a:spcPts val="0"/>
              </a:spcAft>
              <a:buClr>
                <a:srgbClr val="000000"/>
              </a:buClr>
              <a:buSzPts val="800"/>
              <a:buChar char="•"/>
              <a:defRPr/>
            </a:lvl8pPr>
            <a:lvl9pPr marL="4114800" lvl="8" indent="-279400" algn="l" rtl="0">
              <a:lnSpc>
                <a:spcPct val="100000"/>
              </a:lnSpc>
              <a:spcBef>
                <a:spcPts val="2200"/>
              </a:spcBef>
              <a:spcAft>
                <a:spcPts val="0"/>
              </a:spcAft>
              <a:buClr>
                <a:srgbClr val="000000"/>
              </a:buClr>
              <a:buSzPts val="800"/>
              <a:buChar char="•"/>
              <a:defRPr/>
            </a:lvl9pPr>
          </a:lstStyle>
          <a:p>
            <a:endParaRPr/>
          </a:p>
        </p:txBody>
      </p:sp>
      <p:sp>
        <p:nvSpPr>
          <p:cNvPr id="116" name="Google Shape;116;p26"/>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119" name="Google Shape;119;p27"/>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Autofit/>
          </a:bodyPr>
          <a:lstStyle>
            <a:lvl1pPr marL="457200" lvl="0" indent="-285750" algn="l" rtl="0">
              <a:lnSpc>
                <a:spcPct val="100000"/>
              </a:lnSpc>
              <a:spcBef>
                <a:spcPts val="200"/>
              </a:spcBef>
              <a:spcAft>
                <a:spcPts val="0"/>
              </a:spcAft>
              <a:buClr>
                <a:schemeClr val="dk1"/>
              </a:buClr>
              <a:buSzPts val="900"/>
              <a:buChar char="•"/>
              <a:defRPr/>
            </a:lvl1pPr>
            <a:lvl2pPr marL="914400" lvl="1" indent="-285750" algn="l" rtl="0">
              <a:lnSpc>
                <a:spcPct val="100000"/>
              </a:lnSpc>
              <a:spcBef>
                <a:spcPts val="200"/>
              </a:spcBef>
              <a:spcAft>
                <a:spcPts val="0"/>
              </a:spcAft>
              <a:buClr>
                <a:schemeClr val="dk1"/>
              </a:buClr>
              <a:buSzPts val="900"/>
              <a:buChar char="–"/>
              <a:defRPr/>
            </a:lvl2pPr>
            <a:lvl3pPr marL="1371600" lvl="2" indent="-285750" algn="l" rtl="0">
              <a:lnSpc>
                <a:spcPct val="100000"/>
              </a:lnSpc>
              <a:spcBef>
                <a:spcPts val="200"/>
              </a:spcBef>
              <a:spcAft>
                <a:spcPts val="0"/>
              </a:spcAft>
              <a:buClr>
                <a:schemeClr val="dk1"/>
              </a:buClr>
              <a:buSzPts val="900"/>
              <a:buChar char="•"/>
              <a:defRPr/>
            </a:lvl3pPr>
            <a:lvl4pPr marL="1828800" lvl="3" indent="-285750" algn="l" rtl="0">
              <a:lnSpc>
                <a:spcPct val="100000"/>
              </a:lnSpc>
              <a:spcBef>
                <a:spcPts val="200"/>
              </a:spcBef>
              <a:spcAft>
                <a:spcPts val="0"/>
              </a:spcAft>
              <a:buClr>
                <a:schemeClr val="dk1"/>
              </a:buClr>
              <a:buSzPts val="900"/>
              <a:buChar char="–"/>
              <a:defRPr/>
            </a:lvl4pPr>
            <a:lvl5pPr marL="2286000" lvl="4" indent="-285750" algn="l" rtl="0">
              <a:lnSpc>
                <a:spcPct val="100000"/>
              </a:lnSpc>
              <a:spcBef>
                <a:spcPts val="200"/>
              </a:spcBef>
              <a:spcAft>
                <a:spcPts val="0"/>
              </a:spcAft>
              <a:buClr>
                <a:schemeClr val="dk1"/>
              </a:buClr>
              <a:buSzPts val="900"/>
              <a:buChar char="»"/>
              <a:defRPr/>
            </a:lvl5pPr>
            <a:lvl6pPr marL="2743200" lvl="5" indent="-285750" algn="l" rtl="0">
              <a:lnSpc>
                <a:spcPct val="100000"/>
              </a:lnSpc>
              <a:spcBef>
                <a:spcPts val="200"/>
              </a:spcBef>
              <a:spcAft>
                <a:spcPts val="0"/>
              </a:spcAft>
              <a:buClr>
                <a:schemeClr val="dk1"/>
              </a:buClr>
              <a:buSzPts val="900"/>
              <a:buChar char="•"/>
              <a:defRPr/>
            </a:lvl6pPr>
            <a:lvl7pPr marL="3200400" lvl="6" indent="-285750" algn="l" rtl="0">
              <a:lnSpc>
                <a:spcPct val="100000"/>
              </a:lnSpc>
              <a:spcBef>
                <a:spcPts val="200"/>
              </a:spcBef>
              <a:spcAft>
                <a:spcPts val="0"/>
              </a:spcAft>
              <a:buClr>
                <a:schemeClr val="dk1"/>
              </a:buClr>
              <a:buSzPts val="900"/>
              <a:buChar char="•"/>
              <a:defRPr/>
            </a:lvl7pPr>
            <a:lvl8pPr marL="3657600" lvl="7" indent="-285750" algn="l" rtl="0">
              <a:lnSpc>
                <a:spcPct val="100000"/>
              </a:lnSpc>
              <a:spcBef>
                <a:spcPts val="200"/>
              </a:spcBef>
              <a:spcAft>
                <a:spcPts val="0"/>
              </a:spcAft>
              <a:buClr>
                <a:schemeClr val="dk1"/>
              </a:buClr>
              <a:buSzPts val="900"/>
              <a:buChar char="•"/>
              <a:defRPr/>
            </a:lvl8pPr>
            <a:lvl9pPr marL="4114800" lvl="8" indent="-285750" algn="l" rtl="0">
              <a:lnSpc>
                <a:spcPct val="100000"/>
              </a:lnSpc>
              <a:spcBef>
                <a:spcPts val="200"/>
              </a:spcBef>
              <a:spcAft>
                <a:spcPts val="0"/>
              </a:spcAft>
              <a:buClr>
                <a:schemeClr val="dk1"/>
              </a:buClr>
              <a:buSzPts val="900"/>
              <a:buChar char="•"/>
              <a:defRPr/>
            </a:lvl9pPr>
          </a:lstStyle>
          <a:p>
            <a:endParaRPr/>
          </a:p>
        </p:txBody>
      </p:sp>
      <p:sp>
        <p:nvSpPr>
          <p:cNvPr id="120" name="Google Shape;120;p2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121" name="Google Shape;121;p2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122" name="Google Shape;122;p2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0" name="Google Shape;13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 name="Google Shape;13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sp>
        <p:nvSpPr>
          <p:cNvPr id="135" name="Google Shape;13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7" name="Google Shape;13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2" name="Google Shape;14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185899" y="174500"/>
            <a:ext cx="8520601" cy="52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82750" y="900953"/>
            <a:ext cx="8423750" cy="346832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8" name="Google Shape;148;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9" name="Google Shape;14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p3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2" name="Google Shape;15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6" name="Google Shape;156;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58" name="Google Shape;15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61" name="Google Shape;16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3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4" name="Google Shape;164;p3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65" name="Google Shape;16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1">
  <p:cSld name="TITLE_1">
    <p:spTree>
      <p:nvGrpSpPr>
        <p:cNvPr id="1" name="Shape 168"/>
        <p:cNvGrpSpPr/>
        <p:nvPr/>
      </p:nvGrpSpPr>
      <p:grpSpPr>
        <a:xfrm>
          <a:off x="0" y="0"/>
          <a:ext cx="0" cy="0"/>
          <a:chOff x="0" y="0"/>
          <a:chExt cx="0" cy="0"/>
        </a:xfrm>
      </p:grpSpPr>
      <p:pic>
        <p:nvPicPr>
          <p:cNvPr id="169" name="Google Shape;169;p40"/>
          <p:cNvPicPr preferRelativeResize="0"/>
          <p:nvPr/>
        </p:nvPicPr>
        <p:blipFill rotWithShape="1">
          <a:blip r:embed="rId2">
            <a:alphaModFix/>
          </a:blip>
          <a:srcRect/>
          <a:stretch/>
        </p:blipFill>
        <p:spPr>
          <a:xfrm>
            <a:off x="0" y="0"/>
            <a:ext cx="9144003" cy="5143499"/>
          </a:xfrm>
          <a:prstGeom prst="rect">
            <a:avLst/>
          </a:prstGeom>
          <a:noFill/>
          <a:ln>
            <a:noFill/>
          </a:ln>
        </p:spPr>
      </p:pic>
      <p:pic>
        <p:nvPicPr>
          <p:cNvPr id="170" name="Google Shape;170;p40"/>
          <p:cNvPicPr preferRelativeResize="0"/>
          <p:nvPr/>
        </p:nvPicPr>
        <p:blipFill rotWithShape="1">
          <a:blip r:embed="rId3">
            <a:alphaModFix/>
          </a:blip>
          <a:srcRect r="8113" b="6489"/>
          <a:stretch/>
        </p:blipFill>
        <p:spPr>
          <a:xfrm>
            <a:off x="4902200" y="446225"/>
            <a:ext cx="4241802" cy="4697277"/>
          </a:xfrm>
          <a:prstGeom prst="rect">
            <a:avLst/>
          </a:prstGeom>
          <a:noFill/>
          <a:ln>
            <a:noFill/>
          </a:ln>
        </p:spPr>
      </p:pic>
      <p:pic>
        <p:nvPicPr>
          <p:cNvPr id="171" name="Google Shape;171;p40"/>
          <p:cNvPicPr preferRelativeResize="0"/>
          <p:nvPr/>
        </p:nvPicPr>
        <p:blipFill rotWithShape="1">
          <a:blip r:embed="rId4">
            <a:alphaModFix/>
          </a:blip>
          <a:srcRect r="5580" b="3091"/>
          <a:stretch/>
        </p:blipFill>
        <p:spPr>
          <a:xfrm>
            <a:off x="4870125" y="370025"/>
            <a:ext cx="4273876" cy="4773473"/>
          </a:xfrm>
          <a:prstGeom prst="rect">
            <a:avLst/>
          </a:prstGeom>
          <a:noFill/>
          <a:ln>
            <a:noFill/>
          </a:ln>
        </p:spPr>
      </p:pic>
      <p:pic>
        <p:nvPicPr>
          <p:cNvPr id="172" name="Google Shape;172;p40"/>
          <p:cNvPicPr preferRelativeResize="0"/>
          <p:nvPr/>
        </p:nvPicPr>
        <p:blipFill rotWithShape="1">
          <a:blip r:embed="rId5">
            <a:alphaModFix/>
          </a:blip>
          <a:srcRect/>
          <a:stretch/>
        </p:blipFill>
        <p:spPr>
          <a:xfrm>
            <a:off x="867250" y="570500"/>
            <a:ext cx="1673150" cy="554575"/>
          </a:xfrm>
          <a:prstGeom prst="rect">
            <a:avLst/>
          </a:prstGeom>
          <a:noFill/>
          <a:ln>
            <a:noFill/>
          </a:ln>
        </p:spPr>
      </p:pic>
      <p:sp>
        <p:nvSpPr>
          <p:cNvPr id="173" name="Google Shape;173;p40"/>
          <p:cNvSpPr/>
          <p:nvPr/>
        </p:nvSpPr>
        <p:spPr>
          <a:xfrm rot="5400000">
            <a:off x="1384200" y="2893775"/>
            <a:ext cx="75300" cy="1109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0"/>
          <p:cNvSpPr txBox="1">
            <a:spLocks noGrp="1"/>
          </p:cNvSpPr>
          <p:nvPr>
            <p:ph type="subTitle" idx="1"/>
          </p:nvPr>
        </p:nvSpPr>
        <p:spPr>
          <a:xfrm>
            <a:off x="770400" y="2847285"/>
            <a:ext cx="4131900" cy="396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800"/>
              <a:buNone/>
              <a:defRPr sz="15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5" name="Google Shape;175;p40"/>
          <p:cNvSpPr txBox="1">
            <a:spLocks noGrp="1"/>
          </p:cNvSpPr>
          <p:nvPr>
            <p:ph type="ctrTitle"/>
          </p:nvPr>
        </p:nvSpPr>
        <p:spPr>
          <a:xfrm>
            <a:off x="719073" y="1649972"/>
            <a:ext cx="4183200" cy="12930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SzPts val="5200"/>
              <a:buNone/>
              <a:defRPr sz="4000" b="1"/>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76" name="Google Shape;176;p40"/>
          <p:cNvSpPr txBox="1">
            <a:spLocks noGrp="1"/>
          </p:cNvSpPr>
          <p:nvPr>
            <p:ph type="body" idx="2"/>
          </p:nvPr>
        </p:nvSpPr>
        <p:spPr>
          <a:xfrm>
            <a:off x="770400" y="3918251"/>
            <a:ext cx="4131900" cy="450300"/>
          </a:xfrm>
          <a:prstGeom prst="rect">
            <a:avLst/>
          </a:prstGeom>
          <a:noFill/>
          <a:ln>
            <a:noFill/>
          </a:ln>
        </p:spPr>
        <p:txBody>
          <a:bodyPr spcFirstLastPara="1" wrap="square" lIns="91425" tIns="45700" rIns="91425" bIns="45700" anchor="ctr" anchorCtr="0">
            <a:normAutofit/>
          </a:bodyPr>
          <a:lstStyle>
            <a:lvl1pPr marL="457200" lvl="0" indent="-323850" algn="l" rtl="0">
              <a:lnSpc>
                <a:spcPct val="100000"/>
              </a:lnSpc>
              <a:spcBef>
                <a:spcPts val="0"/>
              </a:spcBef>
              <a:spcAft>
                <a:spcPts val="0"/>
              </a:spcAft>
              <a:buSzPts val="1500"/>
              <a:buChar char="●"/>
              <a:defRPr sz="1500"/>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42900" algn="l" rtl="0">
              <a:lnSpc>
                <a:spcPct val="100000"/>
              </a:lnSpc>
              <a:spcBef>
                <a:spcPts val="1000"/>
              </a:spcBef>
              <a:spcAft>
                <a:spcPts val="0"/>
              </a:spcAft>
              <a:buSzPts val="1800"/>
              <a:buChar char="○"/>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Subtitle 1">
  <p:cSld name="TITLE_2">
    <p:spTree>
      <p:nvGrpSpPr>
        <p:cNvPr id="1" name="Shape 177"/>
        <p:cNvGrpSpPr/>
        <p:nvPr/>
      </p:nvGrpSpPr>
      <p:grpSpPr>
        <a:xfrm>
          <a:off x="0" y="0"/>
          <a:ext cx="0" cy="0"/>
          <a:chOff x="0" y="0"/>
          <a:chExt cx="0" cy="0"/>
        </a:xfrm>
      </p:grpSpPr>
      <p:sp>
        <p:nvSpPr>
          <p:cNvPr id="178" name="Google Shape;178;p41"/>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Autofit/>
          </a:bodyPr>
          <a:lstStyle>
            <a:lvl1pPr lvl="0" algn="ctr" rtl="0">
              <a:lnSpc>
                <a:spcPct val="100000"/>
              </a:lnSpc>
              <a:spcBef>
                <a:spcPts val="0"/>
              </a:spcBef>
              <a:spcAft>
                <a:spcPts val="0"/>
              </a:spcAft>
              <a:buClr>
                <a:srgbClr val="000000"/>
              </a:buClr>
              <a:buSzPts val="700"/>
              <a:buNone/>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a:p>
        </p:txBody>
      </p:sp>
      <p:sp>
        <p:nvSpPr>
          <p:cNvPr id="179" name="Google Shape;179;p41"/>
          <p:cNvSpPr txBox="1">
            <a:spLocks noGrp="1"/>
          </p:cNvSpPr>
          <p:nvPr>
            <p:ph type="body" idx="1"/>
          </p:nvPr>
        </p:nvSpPr>
        <p:spPr>
          <a:xfrm>
            <a:off x="666750" y="2652713"/>
            <a:ext cx="7810500" cy="595200"/>
          </a:xfrm>
          <a:prstGeom prst="rect">
            <a:avLst/>
          </a:prstGeom>
          <a:noFill/>
          <a:ln>
            <a:noFill/>
          </a:ln>
        </p:spPr>
        <p:txBody>
          <a:bodyPr spcFirstLastPara="1" wrap="square" lIns="19050" tIns="19050" rIns="19050" bIns="19050" anchor="t" anchorCtr="0">
            <a:noAutofit/>
          </a:bodyPr>
          <a:lstStyle>
            <a:lvl1pPr marL="457200" lvl="0" indent="-228600" algn="ctr" rtl="0">
              <a:lnSpc>
                <a:spcPct val="100000"/>
              </a:lnSpc>
              <a:spcBef>
                <a:spcPts val="0"/>
              </a:spcBef>
              <a:spcAft>
                <a:spcPts val="0"/>
              </a:spcAft>
              <a:buClr>
                <a:srgbClr val="000000"/>
              </a:buClr>
              <a:buSzPts val="2000"/>
              <a:buFont typeface="Helvetica Neue"/>
              <a:buNone/>
              <a:defRPr sz="2000"/>
            </a:lvl1pPr>
            <a:lvl2pPr marL="914400" lvl="1" indent="-228600" algn="ctr" rtl="0">
              <a:lnSpc>
                <a:spcPct val="100000"/>
              </a:lnSpc>
              <a:spcBef>
                <a:spcPts val="0"/>
              </a:spcBef>
              <a:spcAft>
                <a:spcPts val="0"/>
              </a:spcAft>
              <a:buClr>
                <a:srgbClr val="000000"/>
              </a:buClr>
              <a:buSzPts val="2000"/>
              <a:buFont typeface="Helvetica Neue"/>
              <a:buNone/>
              <a:defRPr sz="2000"/>
            </a:lvl2pPr>
            <a:lvl3pPr marL="1371600" lvl="2" indent="-228600" algn="ctr" rtl="0">
              <a:lnSpc>
                <a:spcPct val="100000"/>
              </a:lnSpc>
              <a:spcBef>
                <a:spcPts val="0"/>
              </a:spcBef>
              <a:spcAft>
                <a:spcPts val="0"/>
              </a:spcAft>
              <a:buClr>
                <a:srgbClr val="000000"/>
              </a:buClr>
              <a:buSzPts val="2000"/>
              <a:buFont typeface="Helvetica Neue"/>
              <a:buNone/>
              <a:defRPr sz="2000"/>
            </a:lvl3pPr>
            <a:lvl4pPr marL="1828800" lvl="3" indent="-228600" algn="ctr" rtl="0">
              <a:lnSpc>
                <a:spcPct val="100000"/>
              </a:lnSpc>
              <a:spcBef>
                <a:spcPts val="0"/>
              </a:spcBef>
              <a:spcAft>
                <a:spcPts val="0"/>
              </a:spcAft>
              <a:buClr>
                <a:srgbClr val="000000"/>
              </a:buClr>
              <a:buSzPts val="2000"/>
              <a:buFont typeface="Helvetica Neue"/>
              <a:buNone/>
              <a:defRPr sz="2000"/>
            </a:lvl4pPr>
            <a:lvl5pPr marL="2286000" lvl="4" indent="-228600" algn="ctr" rtl="0">
              <a:lnSpc>
                <a:spcPct val="100000"/>
              </a:lnSpc>
              <a:spcBef>
                <a:spcPts val="0"/>
              </a:spcBef>
              <a:spcAft>
                <a:spcPts val="0"/>
              </a:spcAft>
              <a:buClr>
                <a:srgbClr val="000000"/>
              </a:buClr>
              <a:buSzPts val="2000"/>
              <a:buFont typeface="Helvetica Neue"/>
              <a:buNone/>
              <a:defRPr sz="2000"/>
            </a:lvl5pPr>
            <a:lvl6pPr marL="2743200" lvl="5" indent="-279400" algn="l" rtl="0">
              <a:lnSpc>
                <a:spcPct val="100000"/>
              </a:lnSpc>
              <a:spcBef>
                <a:spcPts val="2200"/>
              </a:spcBef>
              <a:spcAft>
                <a:spcPts val="0"/>
              </a:spcAft>
              <a:buClr>
                <a:srgbClr val="000000"/>
              </a:buClr>
              <a:buSzPts val="800"/>
              <a:buChar char="•"/>
              <a:defRPr/>
            </a:lvl6pPr>
            <a:lvl7pPr marL="3200400" lvl="6" indent="-279400" algn="l" rtl="0">
              <a:lnSpc>
                <a:spcPct val="100000"/>
              </a:lnSpc>
              <a:spcBef>
                <a:spcPts val="2200"/>
              </a:spcBef>
              <a:spcAft>
                <a:spcPts val="0"/>
              </a:spcAft>
              <a:buClr>
                <a:srgbClr val="000000"/>
              </a:buClr>
              <a:buSzPts val="800"/>
              <a:buChar char="•"/>
              <a:defRPr/>
            </a:lvl7pPr>
            <a:lvl8pPr marL="3657600" lvl="7" indent="-279400" algn="l" rtl="0">
              <a:lnSpc>
                <a:spcPct val="100000"/>
              </a:lnSpc>
              <a:spcBef>
                <a:spcPts val="2200"/>
              </a:spcBef>
              <a:spcAft>
                <a:spcPts val="0"/>
              </a:spcAft>
              <a:buClr>
                <a:srgbClr val="000000"/>
              </a:buClr>
              <a:buSzPts val="800"/>
              <a:buChar char="•"/>
              <a:defRPr/>
            </a:lvl8pPr>
            <a:lvl9pPr marL="4114800" lvl="8" indent="-279400" algn="l" rtl="0">
              <a:lnSpc>
                <a:spcPct val="100000"/>
              </a:lnSpc>
              <a:spcBef>
                <a:spcPts val="2200"/>
              </a:spcBef>
              <a:spcAft>
                <a:spcPts val="0"/>
              </a:spcAft>
              <a:buClr>
                <a:srgbClr val="000000"/>
              </a:buClr>
              <a:buSzPts val="800"/>
              <a:buChar char="•"/>
              <a:defRPr/>
            </a:lvl9pPr>
          </a:lstStyle>
          <a:p>
            <a:endParaRPr/>
          </a:p>
        </p:txBody>
      </p:sp>
      <p:sp>
        <p:nvSpPr>
          <p:cNvPr id="180" name="Google Shape;180;p41"/>
          <p:cNvSpPr txBox="1">
            <a:spLocks noGrp="1"/>
          </p:cNvSpPr>
          <p:nvPr>
            <p:ph type="sldNum" idx="12"/>
          </p:nvPr>
        </p:nvSpPr>
        <p:spPr>
          <a:xfrm>
            <a:off x="4484637" y="4905375"/>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185900" y="174500"/>
            <a:ext cx="8520600" cy="52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282750" y="900953"/>
            <a:ext cx="3999900" cy="3667921"/>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572000" y="900952"/>
            <a:ext cx="3999900" cy="3667921"/>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85900" y="174500"/>
            <a:ext cx="8520600" cy="52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85898" y="174500"/>
            <a:ext cx="4878902" cy="523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282748" y="900953"/>
            <a:ext cx="4782051" cy="3468321"/>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pic>
        <p:nvPicPr>
          <p:cNvPr id="37" name="Google Shape;37;p7"/>
          <p:cNvPicPr preferRelativeResize="0"/>
          <p:nvPr/>
        </p:nvPicPr>
        <p:blipFill rotWithShape="1">
          <a:blip r:embed="rId2">
            <a:alphaModFix/>
          </a:blip>
          <a:srcRect/>
          <a:stretch/>
        </p:blipFill>
        <p:spPr>
          <a:xfrm>
            <a:off x="6122850" y="-100"/>
            <a:ext cx="3021148" cy="4683201"/>
          </a:xfrm>
          <a:prstGeom prst="rect">
            <a:avLst/>
          </a:prstGeom>
          <a:noFill/>
          <a:ln>
            <a:noFill/>
          </a:ln>
        </p:spPr>
      </p:pic>
      <p:pic>
        <p:nvPicPr>
          <p:cNvPr id="38" name="Google Shape;38;p7"/>
          <p:cNvPicPr preferRelativeResize="0"/>
          <p:nvPr/>
        </p:nvPicPr>
        <p:blipFill rotWithShape="1">
          <a:blip r:embed="rId3">
            <a:alphaModFix/>
          </a:blip>
          <a:srcRect l="-19441" t="-5271" r="52951" b="55550"/>
          <a:stretch/>
        </p:blipFill>
        <p:spPr>
          <a:xfrm>
            <a:off x="6549300" y="2571750"/>
            <a:ext cx="2594699" cy="2111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39"/>
        <p:cNvGrpSpPr/>
        <p:nvPr/>
      </p:nvGrpSpPr>
      <p:grpSpPr>
        <a:xfrm>
          <a:off x="0" y="0"/>
          <a:ext cx="0" cy="0"/>
          <a:chOff x="0" y="0"/>
          <a:chExt cx="0" cy="0"/>
        </a:xfrm>
      </p:grpSpPr>
      <p:sp>
        <p:nvSpPr>
          <p:cNvPr id="40" name="Google Shape;40;p8"/>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8"/>
          <p:cNvSpPr txBox="1">
            <a:spLocks noGrp="1"/>
          </p:cNvSpPr>
          <p:nvPr>
            <p:ph type="title"/>
          </p:nvPr>
        </p:nvSpPr>
        <p:spPr>
          <a:xfrm>
            <a:off x="674124" y="1799237"/>
            <a:ext cx="7795752" cy="135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3800">
                <a:solidFill>
                  <a:srgbClr val="FFCD0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pic>
        <p:nvPicPr>
          <p:cNvPr id="43" name="Google Shape;43;p9"/>
          <p:cNvPicPr preferRelativeResize="0"/>
          <p:nvPr/>
        </p:nvPicPr>
        <p:blipFill rotWithShape="1">
          <a:blip r:embed="rId2">
            <a:alphaModFix/>
          </a:blip>
          <a:srcRect/>
          <a:stretch/>
        </p:blipFill>
        <p:spPr>
          <a:xfrm>
            <a:off x="0" y="0"/>
            <a:ext cx="2961475" cy="2237999"/>
          </a:xfrm>
          <a:prstGeom prst="rect">
            <a:avLst/>
          </a:prstGeom>
          <a:noFill/>
          <a:ln>
            <a:noFill/>
          </a:ln>
        </p:spPr>
      </p:pic>
      <p:sp>
        <p:nvSpPr>
          <p:cNvPr id="44" name="Google Shape;44;p9"/>
          <p:cNvSpPr txBox="1">
            <a:spLocks noGrp="1"/>
          </p:cNvSpPr>
          <p:nvPr>
            <p:ph type="subTitle" idx="1"/>
          </p:nvPr>
        </p:nvSpPr>
        <p:spPr>
          <a:xfrm>
            <a:off x="3895599" y="277300"/>
            <a:ext cx="4689899" cy="44677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sz="2200" b="1"/>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3895599" y="961465"/>
            <a:ext cx="4689899" cy="345771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sz="16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pic>
        <p:nvPicPr>
          <p:cNvPr id="46" name="Google Shape;46;p9"/>
          <p:cNvPicPr preferRelativeResize="0"/>
          <p:nvPr/>
        </p:nvPicPr>
        <p:blipFill rotWithShape="1">
          <a:blip r:embed="rId3">
            <a:alphaModFix/>
          </a:blip>
          <a:srcRect l="74667" t="-14314" r="-27279" b="61610"/>
          <a:stretch/>
        </p:blipFill>
        <p:spPr>
          <a:xfrm>
            <a:off x="0" y="1"/>
            <a:ext cx="2053177" cy="2237998"/>
          </a:xfrm>
          <a:prstGeom prst="rect">
            <a:avLst/>
          </a:prstGeom>
          <a:noFill/>
          <a:ln>
            <a:noFill/>
          </a:ln>
        </p:spPr>
      </p:pic>
      <p:sp>
        <p:nvSpPr>
          <p:cNvPr id="47" name="Google Shape;47;p9"/>
          <p:cNvSpPr txBox="1">
            <a:spLocks noGrp="1"/>
          </p:cNvSpPr>
          <p:nvPr>
            <p:ph type="title"/>
          </p:nvPr>
        </p:nvSpPr>
        <p:spPr>
          <a:xfrm>
            <a:off x="201838" y="608200"/>
            <a:ext cx="2561400" cy="104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800" b="1"/>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0" y="4683100"/>
            <a:ext cx="2162625" cy="460450"/>
          </a:xfrm>
          <a:prstGeom prst="rect">
            <a:avLst/>
          </a:prstGeom>
          <a:noFill/>
          <a:ln>
            <a:noFill/>
          </a:ln>
        </p:spPr>
      </p:pic>
      <p:sp>
        <p:nvSpPr>
          <p:cNvPr id="7" name="Google Shape;7;p1"/>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8;p1"/>
          <p:cNvPicPr preferRelativeResize="0"/>
          <p:nvPr/>
        </p:nvPicPr>
        <p:blipFill rotWithShape="1">
          <a:blip r:embed="rId15">
            <a:alphaModFix/>
          </a:blip>
          <a:srcRect/>
          <a:stretch/>
        </p:blipFill>
        <p:spPr>
          <a:xfrm>
            <a:off x="5988175" y="4843450"/>
            <a:ext cx="2961475" cy="167750"/>
          </a:xfrm>
          <a:prstGeom prst="rect">
            <a:avLst/>
          </a:prstGeom>
          <a:noFill/>
          <a:ln>
            <a:noFill/>
          </a:ln>
        </p:spPr>
      </p:pic>
      <p:sp>
        <p:nvSpPr>
          <p:cNvPr id="9" name="Google Shape;9;p1"/>
          <p:cNvSpPr txBox="1">
            <a:spLocks noGrp="1"/>
          </p:cNvSpPr>
          <p:nvPr>
            <p:ph type="title"/>
          </p:nvPr>
        </p:nvSpPr>
        <p:spPr>
          <a:xfrm>
            <a:off x="185900" y="179816"/>
            <a:ext cx="8763750" cy="51788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22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body" idx="1"/>
          </p:nvPr>
        </p:nvSpPr>
        <p:spPr>
          <a:xfrm>
            <a:off x="185900" y="774505"/>
            <a:ext cx="8763750" cy="179767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Open Sans"/>
                <a:ea typeface="Open Sans"/>
                <a:cs typeface="Open Sans"/>
                <a:sym typeface="Open Sans"/>
              </a:defRPr>
            </a:lvl1pPr>
            <a:lvl2pPr marL="914400" marR="0" lvl="1" indent="-317500" algn="l" rtl="0">
              <a:lnSpc>
                <a:spcPct val="100000"/>
              </a:lnSpc>
              <a:spcBef>
                <a:spcPts val="1000"/>
              </a:spcBef>
              <a:spcAft>
                <a:spcPts val="0"/>
              </a:spcAft>
              <a:buClr>
                <a:srgbClr val="000000"/>
              </a:buClr>
              <a:buSzPts val="1400"/>
              <a:buFont typeface="Arial"/>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1000"/>
              </a:spcBef>
              <a:spcAft>
                <a:spcPts val="0"/>
              </a:spcAft>
              <a:buClr>
                <a:srgbClr val="000000"/>
              </a:buClr>
              <a:buSzPts val="1400"/>
              <a:buFont typeface="Courier New"/>
              <a:buChar char="o"/>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1000"/>
              </a:spcBef>
              <a:spcAft>
                <a:spcPts val="0"/>
              </a:spcAft>
              <a:buClr>
                <a:srgbClr val="000000"/>
              </a:buClr>
              <a:buSzPts val="1400"/>
              <a:buFont typeface="Noto Sans Symbol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1000"/>
              </a:spcBef>
              <a:spcAft>
                <a:spcPts val="0"/>
              </a:spcAft>
              <a:buClr>
                <a:srgbClr val="000000"/>
              </a:buClr>
              <a:buSzPts val="1400"/>
              <a:buFont typeface="Arial"/>
              <a:buChar char="•"/>
              <a:defRPr sz="14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0" name="Google Shape;70;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1" name="Google Shape;7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5" name="Google Shape;125;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126" name="Google Shape;12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https://docs.google.com/spreadsheets/d/1pNMqM2-7fQ6rUKtb9cxUfQsj6xXp45_C_hYncdSK9G0/edit?gid=0#gid=0" TargetMode="External"/><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hyperlink" Target="mailto:essential-ed-l@mtu.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thebritishacademy.ac.uk/this-is-shape/"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2"/>
          <p:cNvSpPr txBox="1">
            <a:spLocks noGrp="1"/>
          </p:cNvSpPr>
          <p:nvPr>
            <p:ph type="subTitle" idx="1"/>
          </p:nvPr>
        </p:nvSpPr>
        <p:spPr>
          <a:xfrm>
            <a:off x="770400" y="2847285"/>
            <a:ext cx="4131796" cy="39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a:t>Launching Fall 2025</a:t>
            </a:r>
            <a:endParaRPr/>
          </a:p>
        </p:txBody>
      </p:sp>
      <p:sp>
        <p:nvSpPr>
          <p:cNvPr id="186" name="Google Shape;186;p42"/>
          <p:cNvSpPr txBox="1">
            <a:spLocks noGrp="1"/>
          </p:cNvSpPr>
          <p:nvPr>
            <p:ph type="ctrTitle"/>
          </p:nvPr>
        </p:nvSpPr>
        <p:spPr>
          <a:xfrm>
            <a:off x="719073" y="1649972"/>
            <a:ext cx="4183126" cy="1293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200"/>
              <a:buNone/>
            </a:pPr>
            <a:r>
              <a:rPr lang="en" sz="3200"/>
              <a:t>Nuts &amp; Bolts of Essential Ed</a:t>
            </a:r>
            <a:endParaRPr sz="3200"/>
          </a:p>
        </p:txBody>
      </p:sp>
      <p:sp>
        <p:nvSpPr>
          <p:cNvPr id="187" name="Google Shape;187;p42"/>
          <p:cNvSpPr txBox="1">
            <a:spLocks noGrp="1"/>
          </p:cNvSpPr>
          <p:nvPr>
            <p:ph type="body" idx="2"/>
          </p:nvPr>
        </p:nvSpPr>
        <p:spPr>
          <a:xfrm>
            <a:off x="770400" y="3918250"/>
            <a:ext cx="5835600" cy="4503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100000"/>
              </a:lnSpc>
              <a:spcBef>
                <a:spcPts val="0"/>
              </a:spcBef>
              <a:spcAft>
                <a:spcPts val="0"/>
              </a:spcAft>
              <a:buSzPct val="100000"/>
              <a:buNone/>
            </a:pPr>
            <a:r>
              <a:rPr lang="en"/>
              <a:t>Michigan Tech PD Day  </a:t>
            </a:r>
            <a:endParaRPr/>
          </a:p>
          <a:p>
            <a:pPr marL="0" lvl="0" indent="0" algn="l" rtl="0">
              <a:lnSpc>
                <a:spcPct val="100000"/>
              </a:lnSpc>
              <a:spcBef>
                <a:spcPts val="0"/>
              </a:spcBef>
              <a:spcAft>
                <a:spcPts val="0"/>
              </a:spcAft>
              <a:buSzPct val="100000"/>
              <a:buNone/>
            </a:pPr>
            <a:r>
              <a:rPr lang="en"/>
              <a:t>October 10,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p:nvPr/>
        </p:nvSpPr>
        <p:spPr>
          <a:xfrm>
            <a:off x="0" y="0"/>
            <a:ext cx="59613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p51"/>
          <p:cNvPicPr preferRelativeResize="0"/>
          <p:nvPr/>
        </p:nvPicPr>
        <p:blipFill rotWithShape="1">
          <a:blip r:embed="rId3">
            <a:alphaModFix/>
          </a:blip>
          <a:srcRect/>
          <a:stretch/>
        </p:blipFill>
        <p:spPr>
          <a:xfrm>
            <a:off x="5961300" y="0"/>
            <a:ext cx="3182700" cy="5143499"/>
          </a:xfrm>
          <a:prstGeom prst="rect">
            <a:avLst/>
          </a:prstGeom>
          <a:noFill/>
          <a:ln>
            <a:noFill/>
          </a:ln>
        </p:spPr>
      </p:pic>
      <p:pic>
        <p:nvPicPr>
          <p:cNvPr id="337" name="Google Shape;337;p51"/>
          <p:cNvPicPr preferRelativeResize="0"/>
          <p:nvPr/>
        </p:nvPicPr>
        <p:blipFill rotWithShape="1">
          <a:blip r:embed="rId4">
            <a:alphaModFix/>
          </a:blip>
          <a:srcRect l="-32317" t="-52269" r="52105" b="45965"/>
          <a:stretch/>
        </p:blipFill>
        <p:spPr>
          <a:xfrm>
            <a:off x="5728699" y="217625"/>
            <a:ext cx="3415298" cy="4925875"/>
          </a:xfrm>
          <a:prstGeom prst="rect">
            <a:avLst/>
          </a:prstGeom>
          <a:noFill/>
          <a:ln>
            <a:noFill/>
          </a:ln>
        </p:spPr>
      </p:pic>
      <p:sp>
        <p:nvSpPr>
          <p:cNvPr id="338" name="Google Shape;338;p51"/>
          <p:cNvSpPr txBox="1">
            <a:spLocks noGrp="1"/>
          </p:cNvSpPr>
          <p:nvPr>
            <p:ph type="title"/>
          </p:nvPr>
        </p:nvSpPr>
        <p:spPr>
          <a:xfrm>
            <a:off x="243150" y="149100"/>
            <a:ext cx="5156100" cy="4845300"/>
          </a:xfrm>
          <a:prstGeom prst="rect">
            <a:avLst/>
          </a:prstGeom>
          <a:noFill/>
          <a:ln>
            <a:noFill/>
          </a:ln>
        </p:spPr>
        <p:txBody>
          <a:bodyPr spcFirstLastPara="1" wrap="square" lIns="91425" tIns="91425" rIns="91425" bIns="91425" anchor="t" anchorCtr="0">
            <a:noAutofit/>
          </a:bodyPr>
          <a:lstStyle/>
          <a:p>
            <a:pPr marL="457200" lvl="0" indent="0" algn="ctr" rtl="0">
              <a:spcBef>
                <a:spcPts val="300"/>
              </a:spcBef>
              <a:spcAft>
                <a:spcPts val="0"/>
              </a:spcAft>
              <a:buNone/>
            </a:pPr>
            <a:r>
              <a:rPr lang="en" sz="1400" b="1" i="1">
                <a:solidFill>
                  <a:schemeClr val="lt1"/>
                </a:solidFill>
              </a:rPr>
              <a:t>Spring 2024 RFP awardees</a:t>
            </a:r>
            <a:endParaRPr sz="1400" b="1" i="1">
              <a:solidFill>
                <a:schemeClr val="lt1"/>
              </a:solidFill>
            </a:endParaRPr>
          </a:p>
          <a:p>
            <a:pPr marL="457200" lvl="0" indent="-330200" algn="l" rtl="0">
              <a:spcBef>
                <a:spcPts val="1000"/>
              </a:spcBef>
              <a:spcAft>
                <a:spcPts val="0"/>
              </a:spcAft>
              <a:buClr>
                <a:schemeClr val="lt1"/>
              </a:buClr>
              <a:buSzPts val="1600"/>
              <a:buChar char="●"/>
            </a:pPr>
            <a:r>
              <a:rPr lang="en" sz="1600" b="1">
                <a:solidFill>
                  <a:schemeClr val="lt1"/>
                </a:solidFill>
              </a:rPr>
              <a:t>“Reading the Forest”</a:t>
            </a:r>
            <a:r>
              <a:rPr lang="en" sz="1600">
                <a:solidFill>
                  <a:schemeClr val="lt1"/>
                </a:solidFill>
              </a:rPr>
              <a:t> - Tara Bal (CRFRES)</a:t>
            </a:r>
            <a:endParaRPr sz="1600">
              <a:solidFill>
                <a:schemeClr val="lt1"/>
              </a:solidFill>
            </a:endParaRPr>
          </a:p>
          <a:p>
            <a:pPr marL="457200" lvl="0" indent="-330200" algn="l" rtl="0">
              <a:spcBef>
                <a:spcPts val="1000"/>
              </a:spcBef>
              <a:spcAft>
                <a:spcPts val="0"/>
              </a:spcAft>
              <a:buClr>
                <a:schemeClr val="lt1"/>
              </a:buClr>
              <a:buSzPts val="1600"/>
              <a:buChar char="●"/>
            </a:pPr>
            <a:r>
              <a:rPr lang="en" sz="1600">
                <a:solidFill>
                  <a:schemeClr val="lt1"/>
                </a:solidFill>
              </a:rPr>
              <a:t>“Exploring Language Acquisition and Language Teaching” - Estela Mira Barrenda (HU)</a:t>
            </a:r>
            <a:endParaRPr sz="1600">
              <a:solidFill>
                <a:schemeClr val="lt1"/>
              </a:solidFill>
            </a:endParaRPr>
          </a:p>
          <a:p>
            <a:pPr marL="457200" lvl="0" indent="-330200" algn="l" rtl="0">
              <a:spcBef>
                <a:spcPts val="1000"/>
              </a:spcBef>
              <a:spcAft>
                <a:spcPts val="0"/>
              </a:spcAft>
              <a:buClr>
                <a:schemeClr val="lt1"/>
              </a:buClr>
              <a:buSzPts val="1600"/>
              <a:buChar char="●"/>
            </a:pPr>
            <a:r>
              <a:rPr lang="en" sz="1600">
                <a:solidFill>
                  <a:schemeClr val="lt1"/>
                </a:solidFill>
              </a:rPr>
              <a:t>“Community &amp; Social Problems” </a:t>
            </a:r>
            <a:br>
              <a:rPr lang="en" sz="1600">
                <a:solidFill>
                  <a:schemeClr val="lt1"/>
                </a:solidFill>
              </a:rPr>
            </a:br>
            <a:r>
              <a:rPr lang="en" sz="1600">
                <a:solidFill>
                  <a:schemeClr val="lt1"/>
                </a:solidFill>
              </a:rPr>
              <a:t>- Susanna Peters (SS)</a:t>
            </a:r>
            <a:endParaRPr sz="1600">
              <a:solidFill>
                <a:schemeClr val="lt1"/>
              </a:solidFill>
            </a:endParaRPr>
          </a:p>
          <a:p>
            <a:pPr marL="457200" lvl="0" indent="-330200" algn="l" rtl="0">
              <a:spcBef>
                <a:spcPts val="1000"/>
              </a:spcBef>
              <a:spcAft>
                <a:spcPts val="0"/>
              </a:spcAft>
              <a:buClr>
                <a:schemeClr val="lt1"/>
              </a:buClr>
              <a:buSzPts val="1600"/>
              <a:buChar char="●"/>
            </a:pPr>
            <a:r>
              <a:rPr lang="en" sz="1600" b="1">
                <a:solidFill>
                  <a:schemeClr val="lt1"/>
                </a:solidFill>
              </a:rPr>
              <a:t>“History of Hockey”</a:t>
            </a:r>
            <a:r>
              <a:rPr lang="en" sz="1600">
                <a:solidFill>
                  <a:schemeClr val="lt1"/>
                </a:solidFill>
              </a:rPr>
              <a:t> </a:t>
            </a:r>
            <a:br>
              <a:rPr lang="en" sz="1600">
                <a:solidFill>
                  <a:schemeClr val="lt1"/>
                </a:solidFill>
              </a:rPr>
            </a:br>
            <a:r>
              <a:rPr lang="en" sz="1600">
                <a:solidFill>
                  <a:schemeClr val="lt1"/>
                </a:solidFill>
              </a:rPr>
              <a:t>- Mark and Laura Rouleau (SS)</a:t>
            </a:r>
            <a:endParaRPr sz="1600">
              <a:solidFill>
                <a:schemeClr val="lt1"/>
              </a:solidFill>
            </a:endParaRPr>
          </a:p>
          <a:p>
            <a:pPr marL="457200" lvl="0" indent="-330200" algn="l" rtl="0">
              <a:spcBef>
                <a:spcPts val="1000"/>
              </a:spcBef>
              <a:spcAft>
                <a:spcPts val="0"/>
              </a:spcAft>
              <a:buClr>
                <a:schemeClr val="lt1"/>
              </a:buClr>
              <a:buSzPts val="1600"/>
              <a:buChar char="●"/>
            </a:pPr>
            <a:r>
              <a:rPr lang="en" sz="1600" b="1">
                <a:solidFill>
                  <a:schemeClr val="lt1"/>
                </a:solidFill>
              </a:rPr>
              <a:t>“Community Archaeology of Energy” </a:t>
            </a:r>
            <a:br>
              <a:rPr lang="en" sz="1600">
                <a:solidFill>
                  <a:schemeClr val="lt1"/>
                </a:solidFill>
              </a:rPr>
            </a:br>
            <a:r>
              <a:rPr lang="en" sz="1600">
                <a:solidFill>
                  <a:schemeClr val="lt1"/>
                </a:solidFill>
              </a:rPr>
              <a:t>- Timothy Scarlett (SS)</a:t>
            </a:r>
            <a:endParaRPr sz="1600">
              <a:solidFill>
                <a:schemeClr val="lt1"/>
              </a:solidFill>
            </a:endParaRPr>
          </a:p>
          <a:p>
            <a:pPr marL="457200" lvl="0" indent="-330200" algn="l" rtl="0">
              <a:spcBef>
                <a:spcPts val="1000"/>
              </a:spcBef>
              <a:spcAft>
                <a:spcPts val="0"/>
              </a:spcAft>
              <a:buClr>
                <a:schemeClr val="lt1"/>
              </a:buClr>
              <a:buSzPts val="1600"/>
              <a:buChar char="●"/>
            </a:pPr>
            <a:r>
              <a:rPr lang="en" sz="1600">
                <a:solidFill>
                  <a:schemeClr val="lt1"/>
                </a:solidFill>
              </a:rPr>
              <a:t>“Guided Learning for Digital Newcomers” </a:t>
            </a:r>
            <a:br>
              <a:rPr lang="en" sz="1600">
                <a:solidFill>
                  <a:schemeClr val="lt1"/>
                </a:solidFill>
              </a:rPr>
            </a:br>
            <a:r>
              <a:rPr lang="en" sz="1600">
                <a:solidFill>
                  <a:schemeClr val="lt1"/>
                </a:solidFill>
              </a:rPr>
              <a:t>- Kay Tislar (CLS) and Charles Wallace (CS)</a:t>
            </a:r>
            <a:endParaRPr sz="1600">
              <a:solidFill>
                <a:schemeClr val="lt1"/>
              </a:solidFill>
            </a:endParaRPr>
          </a:p>
          <a:p>
            <a:pPr marL="457200" lvl="0" indent="-330200" algn="l" rtl="0">
              <a:spcBef>
                <a:spcPts val="1000"/>
              </a:spcBef>
              <a:spcAft>
                <a:spcPts val="0"/>
              </a:spcAft>
              <a:buClr>
                <a:schemeClr val="lt1"/>
              </a:buClr>
              <a:buSzPts val="1600"/>
              <a:buChar char="●"/>
            </a:pPr>
            <a:r>
              <a:rPr lang="en" sz="1600" b="1">
                <a:solidFill>
                  <a:schemeClr val="lt1"/>
                </a:solidFill>
              </a:rPr>
              <a:t>“Public Policy Lab at Michigan Tech” </a:t>
            </a:r>
            <a:br>
              <a:rPr lang="en" sz="1600">
                <a:solidFill>
                  <a:schemeClr val="lt1"/>
                </a:solidFill>
              </a:rPr>
            </a:br>
            <a:r>
              <a:rPr lang="en" sz="1600">
                <a:solidFill>
                  <a:schemeClr val="lt1"/>
                </a:solidFill>
              </a:rPr>
              <a:t>- Adam Wellstead (SS)</a:t>
            </a:r>
            <a:endParaRPr sz="1600">
              <a:solidFill>
                <a:schemeClr val="lt1"/>
              </a:solidFill>
            </a:endParaRPr>
          </a:p>
          <a:p>
            <a:pPr marL="457200" lvl="0" indent="-330200" algn="l" rtl="0">
              <a:spcBef>
                <a:spcPts val="1000"/>
              </a:spcBef>
              <a:spcAft>
                <a:spcPts val="1000"/>
              </a:spcAft>
              <a:buClr>
                <a:schemeClr val="lt1"/>
              </a:buClr>
              <a:buSzPts val="1600"/>
              <a:buChar char="●"/>
            </a:pPr>
            <a:r>
              <a:rPr lang="en" sz="1600" b="1">
                <a:solidFill>
                  <a:schemeClr val="lt1"/>
                </a:solidFill>
              </a:rPr>
              <a:t>“The Documentary Experience”</a:t>
            </a:r>
            <a:r>
              <a:rPr lang="en" sz="1600">
                <a:solidFill>
                  <a:schemeClr val="lt1"/>
                </a:solidFill>
              </a:rPr>
              <a:t> - Erin Smith (HU)</a:t>
            </a:r>
            <a:endParaRPr sz="1600">
              <a:solidFill>
                <a:schemeClr val="lt1"/>
              </a:solidFill>
            </a:endParaRPr>
          </a:p>
        </p:txBody>
      </p:sp>
      <p:sp>
        <p:nvSpPr>
          <p:cNvPr id="339" name="Google Shape;339;p51"/>
          <p:cNvSpPr txBox="1">
            <a:spLocks noGrp="1"/>
          </p:cNvSpPr>
          <p:nvPr>
            <p:ph type="title"/>
          </p:nvPr>
        </p:nvSpPr>
        <p:spPr>
          <a:xfrm>
            <a:off x="5979900" y="293075"/>
            <a:ext cx="3145500" cy="171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endParaRPr sz="2400">
              <a:solidFill>
                <a:srgbClr val="000000"/>
              </a:solidFill>
            </a:endParaRPr>
          </a:p>
          <a:p>
            <a:pPr marL="0" lvl="0" indent="0" algn="ctr" rtl="0">
              <a:lnSpc>
                <a:spcPct val="100000"/>
              </a:lnSpc>
              <a:spcBef>
                <a:spcPts val="0"/>
              </a:spcBef>
              <a:spcAft>
                <a:spcPts val="0"/>
              </a:spcAft>
              <a:buNone/>
            </a:pPr>
            <a:r>
              <a:rPr lang="en" sz="2800" b="1">
                <a:solidFill>
                  <a:srgbClr val="000000"/>
                </a:solidFill>
              </a:rPr>
              <a:t>Experiences</a:t>
            </a:r>
            <a:endParaRPr sz="2800" b="1">
              <a:solidFill>
                <a:srgbClr val="000000"/>
              </a:solidFill>
            </a:endParaRPr>
          </a:p>
          <a:p>
            <a:pPr marL="0" lvl="0" indent="0" algn="ctr" rtl="0">
              <a:lnSpc>
                <a:spcPct val="100000"/>
              </a:lnSpc>
              <a:spcBef>
                <a:spcPts val="0"/>
              </a:spcBef>
              <a:spcAft>
                <a:spcPts val="0"/>
              </a:spcAft>
              <a:buNone/>
            </a:pPr>
            <a:r>
              <a:rPr lang="en" sz="2800" b="1">
                <a:solidFill>
                  <a:srgbClr val="000000"/>
                </a:solidFill>
              </a:rPr>
              <a:t>in</a:t>
            </a:r>
            <a:endParaRPr sz="2800" b="1">
              <a:solidFill>
                <a:srgbClr val="000000"/>
              </a:solidFill>
            </a:endParaRPr>
          </a:p>
          <a:p>
            <a:pPr marL="0" lvl="0" indent="0" algn="ctr" rtl="0">
              <a:lnSpc>
                <a:spcPct val="100000"/>
              </a:lnSpc>
              <a:spcBef>
                <a:spcPts val="0"/>
              </a:spcBef>
              <a:spcAft>
                <a:spcPts val="0"/>
              </a:spcAft>
              <a:buNone/>
            </a:pPr>
            <a:r>
              <a:rPr lang="en" sz="2800" b="1">
                <a:solidFill>
                  <a:srgbClr val="000000"/>
                </a:solidFill>
              </a:rPr>
              <a:t>Development</a:t>
            </a:r>
            <a:endParaRPr sz="2800" b="1">
              <a:solidFill>
                <a:srgbClr val="000000"/>
              </a:solidFill>
            </a:endParaRPr>
          </a:p>
          <a:p>
            <a:pPr marL="0" lvl="0" indent="0" algn="l" rtl="0">
              <a:lnSpc>
                <a:spcPct val="100000"/>
              </a:lnSpc>
              <a:spcBef>
                <a:spcPts val="0"/>
              </a:spcBef>
              <a:spcAft>
                <a:spcPts val="0"/>
              </a:spcAft>
              <a:buSzPts val="3600"/>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2"/>
          <p:cNvPicPr preferRelativeResize="0"/>
          <p:nvPr/>
        </p:nvPicPr>
        <p:blipFill>
          <a:blip r:embed="rId3">
            <a:alphaModFix/>
          </a:blip>
          <a:stretch>
            <a:fillRect/>
          </a:stretch>
        </p:blipFill>
        <p:spPr>
          <a:xfrm>
            <a:off x="0" y="4683100"/>
            <a:ext cx="2162625" cy="460450"/>
          </a:xfrm>
          <a:prstGeom prst="rect">
            <a:avLst/>
          </a:prstGeom>
          <a:noFill/>
          <a:ln>
            <a:noFill/>
          </a:ln>
        </p:spPr>
      </p:pic>
      <p:sp>
        <p:nvSpPr>
          <p:cNvPr id="345" name="Google Shape;345;p52"/>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6" name="Google Shape;346;p52"/>
          <p:cNvPicPr preferRelativeResize="0"/>
          <p:nvPr/>
        </p:nvPicPr>
        <p:blipFill>
          <a:blip r:embed="rId4">
            <a:alphaModFix/>
          </a:blip>
          <a:stretch>
            <a:fillRect/>
          </a:stretch>
        </p:blipFill>
        <p:spPr>
          <a:xfrm>
            <a:off x="5988175" y="4843450"/>
            <a:ext cx="2961475" cy="167750"/>
          </a:xfrm>
          <a:prstGeom prst="rect">
            <a:avLst/>
          </a:prstGeom>
          <a:noFill/>
          <a:ln>
            <a:noFill/>
          </a:ln>
        </p:spPr>
      </p:pic>
      <p:sp>
        <p:nvSpPr>
          <p:cNvPr id="347" name="Google Shape;347;p52"/>
          <p:cNvSpPr/>
          <p:nvPr/>
        </p:nvSpPr>
        <p:spPr>
          <a:xfrm>
            <a:off x="6562640" y="1812577"/>
            <a:ext cx="2071200" cy="2071200"/>
          </a:xfrm>
          <a:prstGeom prst="ellipse">
            <a:avLst/>
          </a:prstGeom>
          <a:solidFill>
            <a:srgbClr val="FFCE09">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2"/>
          <p:cNvSpPr txBox="1"/>
          <p:nvPr/>
        </p:nvSpPr>
        <p:spPr>
          <a:xfrm>
            <a:off x="428075" y="838500"/>
            <a:ext cx="4166400" cy="4063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Allows all students the opportunity to earn a secondary credential, usually using only credits required within their degree program.</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Helps students leverage connections between their STEM programs and the SHAPE disciplines to solve the problems of the modern world.</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Emphasizes the intersections among the human, digital, built, and natural worlds.</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Helps students build and articulate their 21st century skills.</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sp>
        <p:nvSpPr>
          <p:cNvPr id="349" name="Google Shape;349;p52"/>
          <p:cNvSpPr txBox="1"/>
          <p:nvPr/>
        </p:nvSpPr>
        <p:spPr>
          <a:xfrm>
            <a:off x="3718075" y="4356475"/>
            <a:ext cx="56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000000"/>
                </a:solidFill>
                <a:latin typeface="Avenir"/>
                <a:ea typeface="Avenir"/>
                <a:cs typeface="Avenir"/>
                <a:sym typeface="Avenir"/>
              </a:rPr>
              <a:t>SHAPE = Social Sciences Humanities &amp; the Arts for People and the Economy/Environment</a:t>
            </a:r>
            <a:endParaRPr sz="1000">
              <a:latin typeface="Avenir"/>
              <a:ea typeface="Avenir"/>
              <a:cs typeface="Avenir"/>
              <a:sym typeface="Avenir"/>
            </a:endParaRPr>
          </a:p>
        </p:txBody>
      </p:sp>
      <p:sp>
        <p:nvSpPr>
          <p:cNvPr id="350" name="Google Shape;350;p52"/>
          <p:cNvSpPr txBox="1"/>
          <p:nvPr/>
        </p:nvSpPr>
        <p:spPr>
          <a:xfrm>
            <a:off x="7386157" y="2955654"/>
            <a:ext cx="1201200" cy="582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1100">
                <a:solidFill>
                  <a:schemeClr val="dk1"/>
                </a:solidFill>
                <a:latin typeface="Avenir"/>
                <a:ea typeface="Avenir"/>
                <a:cs typeface="Avenir"/>
                <a:sym typeface="Avenir"/>
              </a:rPr>
              <a:t>Digital World</a:t>
            </a:r>
            <a:endParaRPr sz="1100">
              <a:solidFill>
                <a:schemeClr val="dk1"/>
              </a:solidFill>
              <a:latin typeface="Avenir"/>
              <a:ea typeface="Avenir"/>
              <a:cs typeface="Avenir"/>
              <a:sym typeface="Avenir"/>
            </a:endParaRPr>
          </a:p>
        </p:txBody>
      </p:sp>
      <p:sp>
        <p:nvSpPr>
          <p:cNvPr id="351" name="Google Shape;351;p52"/>
          <p:cNvSpPr/>
          <p:nvPr/>
        </p:nvSpPr>
        <p:spPr>
          <a:xfrm>
            <a:off x="5347226" y="1812577"/>
            <a:ext cx="2071200" cy="2071200"/>
          </a:xfrm>
          <a:prstGeom prst="ellipse">
            <a:avLst/>
          </a:prstGeom>
          <a:solidFill>
            <a:srgbClr val="FFCE09">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2"/>
          <p:cNvSpPr txBox="1"/>
          <p:nvPr/>
        </p:nvSpPr>
        <p:spPr>
          <a:xfrm>
            <a:off x="5478338" y="2955654"/>
            <a:ext cx="12012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Built World</a:t>
            </a:r>
            <a:endParaRPr sz="1100">
              <a:solidFill>
                <a:schemeClr val="dk1"/>
              </a:solidFill>
              <a:latin typeface="Avenir"/>
              <a:ea typeface="Avenir"/>
              <a:cs typeface="Avenir"/>
              <a:sym typeface="Avenir"/>
            </a:endParaRPr>
          </a:p>
        </p:txBody>
      </p:sp>
      <p:sp>
        <p:nvSpPr>
          <p:cNvPr id="353" name="Google Shape;353;p52"/>
          <p:cNvSpPr/>
          <p:nvPr/>
        </p:nvSpPr>
        <p:spPr>
          <a:xfrm>
            <a:off x="5968163" y="750151"/>
            <a:ext cx="2071200" cy="2071200"/>
          </a:xfrm>
          <a:prstGeom prst="ellipse">
            <a:avLst/>
          </a:prstGeom>
          <a:solidFill>
            <a:srgbClr val="FFCE09">
              <a:alpha val="27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2"/>
          <p:cNvSpPr txBox="1"/>
          <p:nvPr/>
        </p:nvSpPr>
        <p:spPr>
          <a:xfrm>
            <a:off x="6282851" y="1000773"/>
            <a:ext cx="1441800" cy="58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chemeClr val="dk1"/>
                </a:solidFill>
                <a:latin typeface="Avenir"/>
                <a:ea typeface="Avenir"/>
                <a:cs typeface="Avenir"/>
                <a:sym typeface="Avenir"/>
              </a:rPr>
              <a:t>Natural World</a:t>
            </a:r>
            <a:endParaRPr sz="1100">
              <a:solidFill>
                <a:schemeClr val="dk1"/>
              </a:solidFill>
              <a:latin typeface="Avenir"/>
              <a:ea typeface="Avenir"/>
              <a:cs typeface="Avenir"/>
              <a:sym typeface="Avenir"/>
            </a:endParaRPr>
          </a:p>
        </p:txBody>
      </p:sp>
      <p:sp>
        <p:nvSpPr>
          <p:cNvPr id="355" name="Google Shape;355;p52"/>
          <p:cNvSpPr/>
          <p:nvPr/>
        </p:nvSpPr>
        <p:spPr>
          <a:xfrm>
            <a:off x="6082451" y="1590436"/>
            <a:ext cx="1842600" cy="1816200"/>
          </a:xfrm>
          <a:prstGeom prst="ellipse">
            <a:avLst/>
          </a:prstGeom>
          <a:solidFill>
            <a:srgbClr val="FFCE09">
              <a:alpha val="51900"/>
            </a:srgb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Avenir"/>
                <a:ea typeface="Avenir"/>
                <a:cs typeface="Avenir"/>
                <a:sym typeface="Avenir"/>
              </a:rPr>
              <a:t>The Human/Social</a:t>
            </a:r>
            <a:endParaRPr b="1">
              <a:solidFill>
                <a:schemeClr val="dk1"/>
              </a:solidFill>
              <a:latin typeface="Avenir"/>
              <a:ea typeface="Avenir"/>
              <a:cs typeface="Avenir"/>
              <a:sym typeface="Avenir"/>
            </a:endParaRPr>
          </a:p>
          <a:p>
            <a:pPr marL="0" lvl="0" indent="0" algn="ctr" rtl="0">
              <a:spcBef>
                <a:spcPts val="0"/>
              </a:spcBef>
              <a:spcAft>
                <a:spcPts val="0"/>
              </a:spcAft>
              <a:buNone/>
            </a:pPr>
            <a:r>
              <a:rPr lang="en" b="1">
                <a:solidFill>
                  <a:schemeClr val="dk1"/>
                </a:solidFill>
                <a:latin typeface="Avenir"/>
                <a:ea typeface="Avenir"/>
                <a:cs typeface="Avenir"/>
                <a:sym typeface="Avenir"/>
              </a:rPr>
              <a:t>World</a:t>
            </a:r>
            <a:endParaRPr b="1">
              <a:solidFill>
                <a:schemeClr val="dk1"/>
              </a:solidFill>
              <a:latin typeface="Avenir"/>
              <a:ea typeface="Avenir"/>
              <a:cs typeface="Avenir"/>
              <a:sym typeface="Avenir"/>
            </a:endParaRPr>
          </a:p>
        </p:txBody>
      </p:sp>
      <p:sp>
        <p:nvSpPr>
          <p:cNvPr id="356" name="Google Shape;356;p52"/>
          <p:cNvSpPr txBox="1"/>
          <p:nvPr/>
        </p:nvSpPr>
        <p:spPr>
          <a:xfrm>
            <a:off x="185900" y="174500"/>
            <a:ext cx="4878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Essential Education Minors</a:t>
            </a:r>
            <a:endParaRPr sz="22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p:nvPr/>
        </p:nvSpPr>
        <p:spPr>
          <a:xfrm>
            <a:off x="0" y="0"/>
            <a:ext cx="59613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2" name="Google Shape;362;p53"/>
          <p:cNvPicPr preferRelativeResize="0"/>
          <p:nvPr/>
        </p:nvPicPr>
        <p:blipFill rotWithShape="1">
          <a:blip r:embed="rId3">
            <a:alphaModFix/>
          </a:blip>
          <a:srcRect/>
          <a:stretch/>
        </p:blipFill>
        <p:spPr>
          <a:xfrm>
            <a:off x="5961300" y="0"/>
            <a:ext cx="3182700" cy="5143499"/>
          </a:xfrm>
          <a:prstGeom prst="rect">
            <a:avLst/>
          </a:prstGeom>
          <a:noFill/>
          <a:ln>
            <a:noFill/>
          </a:ln>
        </p:spPr>
      </p:pic>
      <p:pic>
        <p:nvPicPr>
          <p:cNvPr id="363" name="Google Shape;363;p53"/>
          <p:cNvPicPr preferRelativeResize="0"/>
          <p:nvPr/>
        </p:nvPicPr>
        <p:blipFill rotWithShape="1">
          <a:blip r:embed="rId4">
            <a:alphaModFix/>
          </a:blip>
          <a:srcRect l="-32317" t="-52269" r="52105" b="45965"/>
          <a:stretch/>
        </p:blipFill>
        <p:spPr>
          <a:xfrm>
            <a:off x="5728699" y="217625"/>
            <a:ext cx="3415298" cy="4925875"/>
          </a:xfrm>
          <a:prstGeom prst="rect">
            <a:avLst/>
          </a:prstGeom>
          <a:noFill/>
          <a:ln>
            <a:noFill/>
          </a:ln>
        </p:spPr>
      </p:pic>
      <p:sp>
        <p:nvSpPr>
          <p:cNvPr id="364" name="Google Shape;364;p53"/>
          <p:cNvSpPr txBox="1">
            <a:spLocks noGrp="1"/>
          </p:cNvSpPr>
          <p:nvPr>
            <p:ph type="title"/>
          </p:nvPr>
        </p:nvSpPr>
        <p:spPr>
          <a:xfrm>
            <a:off x="243150" y="149104"/>
            <a:ext cx="4587000" cy="4845300"/>
          </a:xfrm>
          <a:prstGeom prst="rect">
            <a:avLst/>
          </a:prstGeom>
          <a:noFill/>
          <a:ln>
            <a:noFill/>
          </a:ln>
        </p:spPr>
        <p:txBody>
          <a:bodyPr spcFirstLastPara="1" wrap="square" lIns="91425" tIns="91425" rIns="91425" bIns="91425" anchor="t" anchorCtr="0">
            <a:noAutofit/>
          </a:bodyPr>
          <a:lstStyle/>
          <a:p>
            <a:pPr marL="457200" lvl="0" indent="457200" algn="l" rtl="0">
              <a:spcBef>
                <a:spcPts val="300"/>
              </a:spcBef>
              <a:spcAft>
                <a:spcPts val="0"/>
              </a:spcAft>
              <a:buNone/>
            </a:pPr>
            <a:r>
              <a:rPr lang="en" sz="1400">
                <a:solidFill>
                  <a:srgbClr val="FFCD00"/>
                </a:solidFill>
              </a:rPr>
              <a:t>Adaptation to Global Change </a:t>
            </a:r>
            <a:endParaRPr sz="1400">
              <a:solidFill>
                <a:srgbClr val="FFCD00"/>
              </a:solidFill>
            </a:endParaRPr>
          </a:p>
          <a:p>
            <a:pPr marL="914400" lvl="0" indent="0" algn="l" rtl="0">
              <a:spcBef>
                <a:spcPts val="300"/>
              </a:spcBef>
              <a:spcAft>
                <a:spcPts val="0"/>
              </a:spcAft>
              <a:buNone/>
            </a:pPr>
            <a:r>
              <a:rPr lang="en" sz="1400">
                <a:solidFill>
                  <a:srgbClr val="FFCD00"/>
                </a:solidFill>
              </a:rPr>
              <a:t>Communication and Change </a:t>
            </a:r>
            <a:endParaRPr sz="1400">
              <a:solidFill>
                <a:srgbClr val="FFCD00"/>
              </a:solidFill>
            </a:endParaRPr>
          </a:p>
          <a:p>
            <a:pPr marL="914400" lvl="0" indent="0" algn="l" rtl="0">
              <a:spcBef>
                <a:spcPts val="300"/>
              </a:spcBef>
              <a:spcAft>
                <a:spcPts val="0"/>
              </a:spcAft>
              <a:buNone/>
            </a:pPr>
            <a:r>
              <a:rPr lang="en" sz="1400">
                <a:solidFill>
                  <a:srgbClr val="FFCD00"/>
                </a:solidFill>
              </a:rPr>
              <a:t>Creativity and Expression</a:t>
            </a:r>
            <a:endParaRPr sz="1400">
              <a:solidFill>
                <a:srgbClr val="FFCD00"/>
              </a:solidFill>
            </a:endParaRPr>
          </a:p>
          <a:p>
            <a:pPr marL="914400" lvl="0" indent="0" algn="l" rtl="0">
              <a:spcBef>
                <a:spcPts val="300"/>
              </a:spcBef>
              <a:spcAft>
                <a:spcPts val="0"/>
              </a:spcAft>
              <a:buNone/>
            </a:pPr>
            <a:r>
              <a:rPr lang="en" sz="1400">
                <a:solidFill>
                  <a:srgbClr val="FFCD00"/>
                </a:solidFill>
              </a:rPr>
              <a:t>Data and Decisions</a:t>
            </a:r>
            <a:endParaRPr sz="1400">
              <a:solidFill>
                <a:srgbClr val="FFCD00"/>
              </a:solidFill>
            </a:endParaRPr>
          </a:p>
          <a:p>
            <a:pPr marL="914400" lvl="0" indent="0" algn="l" rtl="0">
              <a:spcBef>
                <a:spcPts val="300"/>
              </a:spcBef>
              <a:spcAft>
                <a:spcPts val="0"/>
              </a:spcAft>
              <a:buNone/>
            </a:pPr>
            <a:r>
              <a:rPr lang="en" sz="1400">
                <a:solidFill>
                  <a:srgbClr val="FFCD00"/>
                </a:solidFill>
              </a:rPr>
              <a:t>Diversity Studies</a:t>
            </a:r>
            <a:endParaRPr sz="1400">
              <a:solidFill>
                <a:srgbClr val="FFCD00"/>
              </a:solidFill>
            </a:endParaRPr>
          </a:p>
          <a:p>
            <a:pPr marL="914400" lvl="0" indent="0" algn="l" rtl="0">
              <a:spcBef>
                <a:spcPts val="300"/>
              </a:spcBef>
              <a:spcAft>
                <a:spcPts val="0"/>
              </a:spcAft>
              <a:buNone/>
            </a:pPr>
            <a:r>
              <a:rPr lang="en" sz="1400">
                <a:solidFill>
                  <a:srgbClr val="FFCD00"/>
                </a:solidFill>
              </a:rPr>
              <a:t>Entrepreneurship</a:t>
            </a:r>
            <a:endParaRPr sz="1400">
              <a:solidFill>
                <a:srgbClr val="FFCD00"/>
              </a:solidFill>
            </a:endParaRPr>
          </a:p>
          <a:p>
            <a:pPr marL="914400" lvl="0" indent="0" algn="l" rtl="0">
              <a:spcBef>
                <a:spcPts val="300"/>
              </a:spcBef>
              <a:spcAft>
                <a:spcPts val="0"/>
              </a:spcAft>
              <a:buNone/>
            </a:pPr>
            <a:r>
              <a:rPr lang="en" sz="1400">
                <a:solidFill>
                  <a:srgbClr val="FFCD00"/>
                </a:solidFill>
              </a:rPr>
              <a:t>Ethics of AI/Socially Responsible Technologies</a:t>
            </a:r>
            <a:endParaRPr sz="1400">
              <a:solidFill>
                <a:srgbClr val="FFCD00"/>
              </a:solidFill>
            </a:endParaRPr>
          </a:p>
          <a:p>
            <a:pPr marL="914400" lvl="0" indent="0" algn="l" rtl="0">
              <a:spcBef>
                <a:spcPts val="300"/>
              </a:spcBef>
              <a:spcAft>
                <a:spcPts val="0"/>
              </a:spcAft>
              <a:buNone/>
            </a:pPr>
            <a:r>
              <a:rPr lang="en" sz="1400">
                <a:solidFill>
                  <a:srgbClr val="FFCD00"/>
                </a:solidFill>
              </a:rPr>
              <a:t>Human-Centered Design</a:t>
            </a:r>
            <a:endParaRPr sz="1400">
              <a:solidFill>
                <a:srgbClr val="FFCD00"/>
              </a:solidFill>
            </a:endParaRPr>
          </a:p>
          <a:p>
            <a:pPr marL="914400" lvl="0" indent="0" algn="l" rtl="0">
              <a:spcBef>
                <a:spcPts val="300"/>
              </a:spcBef>
              <a:spcAft>
                <a:spcPts val="0"/>
              </a:spcAft>
              <a:buNone/>
            </a:pPr>
            <a:r>
              <a:rPr lang="en" sz="1400">
                <a:solidFill>
                  <a:srgbClr val="FFCD00"/>
                </a:solidFill>
              </a:rPr>
              <a:t>Humans and the Environment</a:t>
            </a:r>
            <a:endParaRPr sz="1400">
              <a:solidFill>
                <a:srgbClr val="FFCD00"/>
              </a:solidFill>
            </a:endParaRPr>
          </a:p>
          <a:p>
            <a:pPr marL="914400" lvl="0" indent="0" algn="l" rtl="0">
              <a:spcBef>
                <a:spcPts val="300"/>
              </a:spcBef>
              <a:spcAft>
                <a:spcPts val="0"/>
              </a:spcAft>
              <a:buClr>
                <a:schemeClr val="dk1"/>
              </a:buClr>
              <a:buFont typeface="Arial"/>
              <a:buNone/>
            </a:pPr>
            <a:r>
              <a:rPr lang="en" sz="1400">
                <a:solidFill>
                  <a:srgbClr val="FFCD00"/>
                </a:solidFill>
              </a:rPr>
              <a:t>Education, Outreach, and Community Engagement </a:t>
            </a:r>
            <a:endParaRPr sz="1400">
              <a:solidFill>
                <a:srgbClr val="FFCD00"/>
              </a:solidFill>
            </a:endParaRPr>
          </a:p>
          <a:p>
            <a:pPr marL="914400" lvl="0" indent="0" algn="l" rtl="0">
              <a:spcBef>
                <a:spcPts val="300"/>
              </a:spcBef>
              <a:spcAft>
                <a:spcPts val="0"/>
              </a:spcAft>
              <a:buNone/>
            </a:pPr>
            <a:r>
              <a:rPr lang="en" sz="1400">
                <a:solidFill>
                  <a:srgbClr val="FFCD00"/>
                </a:solidFill>
              </a:rPr>
              <a:t>Global Cultures</a:t>
            </a:r>
            <a:endParaRPr sz="1400">
              <a:solidFill>
                <a:srgbClr val="FFCD00"/>
              </a:solidFill>
            </a:endParaRPr>
          </a:p>
          <a:p>
            <a:pPr marL="914400" lvl="0" indent="0" algn="l" rtl="0">
              <a:spcBef>
                <a:spcPts val="300"/>
              </a:spcBef>
              <a:spcAft>
                <a:spcPts val="0"/>
              </a:spcAft>
              <a:buNone/>
            </a:pPr>
            <a:r>
              <a:rPr lang="en" sz="1400">
                <a:solidFill>
                  <a:srgbClr val="FFCD00"/>
                </a:solidFill>
              </a:rPr>
              <a:t>Law and Policy</a:t>
            </a:r>
            <a:endParaRPr sz="1400">
              <a:solidFill>
                <a:srgbClr val="FFCD00"/>
              </a:solidFill>
            </a:endParaRPr>
          </a:p>
          <a:p>
            <a:pPr marL="914400" lvl="0" indent="0" algn="l" rtl="0">
              <a:spcBef>
                <a:spcPts val="300"/>
              </a:spcBef>
              <a:spcAft>
                <a:spcPts val="0"/>
              </a:spcAft>
              <a:buClr>
                <a:schemeClr val="dk1"/>
              </a:buClr>
              <a:buFont typeface="Arial"/>
              <a:buNone/>
            </a:pPr>
            <a:r>
              <a:rPr lang="en" sz="1400" b="1" i="1" u="sng">
                <a:solidFill>
                  <a:srgbClr val="FFCD00"/>
                </a:solidFill>
              </a:rPr>
              <a:t>Leadership</a:t>
            </a:r>
            <a:endParaRPr sz="1000" b="1" i="1" u="sng">
              <a:solidFill>
                <a:srgbClr val="FFCD00"/>
              </a:solidFill>
            </a:endParaRPr>
          </a:p>
          <a:p>
            <a:pPr marL="914400" lvl="0" indent="0" algn="l" rtl="0">
              <a:spcBef>
                <a:spcPts val="300"/>
              </a:spcBef>
              <a:spcAft>
                <a:spcPts val="0"/>
              </a:spcAft>
              <a:buNone/>
            </a:pPr>
            <a:r>
              <a:rPr lang="en" sz="1400">
                <a:solidFill>
                  <a:srgbClr val="FFCD00"/>
                </a:solidFill>
              </a:rPr>
              <a:t>Markets and Society</a:t>
            </a:r>
            <a:endParaRPr sz="1400">
              <a:solidFill>
                <a:srgbClr val="FFCD00"/>
              </a:solidFill>
            </a:endParaRPr>
          </a:p>
          <a:p>
            <a:pPr marL="914400" lvl="0" indent="0" algn="l" rtl="0">
              <a:spcBef>
                <a:spcPts val="300"/>
              </a:spcBef>
              <a:spcAft>
                <a:spcPts val="0"/>
              </a:spcAft>
              <a:buNone/>
            </a:pPr>
            <a:r>
              <a:rPr lang="en" sz="1400">
                <a:solidFill>
                  <a:srgbClr val="FFCD00"/>
                </a:solidFill>
              </a:rPr>
              <a:t>Personal Health and Wellness</a:t>
            </a:r>
            <a:endParaRPr sz="1400">
              <a:solidFill>
                <a:srgbClr val="FFCD00"/>
              </a:solidFill>
            </a:endParaRPr>
          </a:p>
          <a:p>
            <a:pPr marL="914400" lvl="0" indent="0" algn="l" rtl="0">
              <a:spcBef>
                <a:spcPts val="300"/>
              </a:spcBef>
              <a:spcAft>
                <a:spcPts val="0"/>
              </a:spcAft>
              <a:buNone/>
            </a:pPr>
            <a:r>
              <a:rPr lang="en" sz="1400">
                <a:solidFill>
                  <a:srgbClr val="FFCD00"/>
                </a:solidFill>
              </a:rPr>
              <a:t>Public Health</a:t>
            </a:r>
            <a:endParaRPr sz="1400">
              <a:solidFill>
                <a:srgbClr val="FFCD00"/>
              </a:solidFill>
            </a:endParaRPr>
          </a:p>
          <a:p>
            <a:pPr marL="914400" lvl="0" indent="0" algn="l" rtl="0">
              <a:spcBef>
                <a:spcPts val="300"/>
              </a:spcBef>
              <a:spcAft>
                <a:spcPts val="0"/>
              </a:spcAft>
              <a:buNone/>
            </a:pPr>
            <a:r>
              <a:rPr lang="en" sz="1400">
                <a:solidFill>
                  <a:srgbClr val="FFCD00"/>
                </a:solidFill>
              </a:rPr>
              <a:t>Sustainability</a:t>
            </a:r>
            <a:endParaRPr sz="1400">
              <a:solidFill>
                <a:srgbClr val="FFCD00"/>
              </a:solidFill>
            </a:endParaRPr>
          </a:p>
          <a:p>
            <a:pPr marL="914400" lvl="0" indent="0" algn="l" rtl="0">
              <a:spcBef>
                <a:spcPts val="600"/>
              </a:spcBef>
              <a:spcAft>
                <a:spcPts val="0"/>
              </a:spcAft>
              <a:buClr>
                <a:schemeClr val="dk1"/>
              </a:buClr>
              <a:buFont typeface="Arial"/>
              <a:buNone/>
            </a:pPr>
            <a:endParaRPr sz="2200">
              <a:solidFill>
                <a:srgbClr val="FFCD00"/>
              </a:solidFill>
            </a:endParaRPr>
          </a:p>
          <a:p>
            <a:pPr marL="0" lvl="0" indent="0" algn="l" rtl="0">
              <a:lnSpc>
                <a:spcPct val="100000"/>
              </a:lnSpc>
              <a:spcBef>
                <a:spcPts val="0"/>
              </a:spcBef>
              <a:spcAft>
                <a:spcPts val="0"/>
              </a:spcAft>
              <a:buSzPts val="3600"/>
              <a:buNone/>
            </a:pPr>
            <a:r>
              <a:rPr lang="en" sz="2200">
                <a:solidFill>
                  <a:srgbClr val="FFCD00"/>
                </a:solidFill>
              </a:rPr>
              <a:t> </a:t>
            </a:r>
            <a:endParaRPr sz="2200">
              <a:solidFill>
                <a:srgbClr val="FFCD00"/>
              </a:solidFill>
            </a:endParaRPr>
          </a:p>
          <a:p>
            <a:pPr marL="0" lvl="0" indent="0" algn="l" rtl="0">
              <a:lnSpc>
                <a:spcPct val="100000"/>
              </a:lnSpc>
              <a:spcBef>
                <a:spcPts val="0"/>
              </a:spcBef>
              <a:spcAft>
                <a:spcPts val="0"/>
              </a:spcAft>
              <a:buSzPts val="3600"/>
              <a:buNone/>
            </a:pPr>
            <a:endParaRPr sz="2200">
              <a:solidFill>
                <a:srgbClr val="FFCD00"/>
              </a:solidFill>
            </a:endParaRPr>
          </a:p>
        </p:txBody>
      </p:sp>
      <p:sp>
        <p:nvSpPr>
          <p:cNvPr id="365" name="Google Shape;365;p53"/>
          <p:cNvSpPr txBox="1">
            <a:spLocks noGrp="1"/>
          </p:cNvSpPr>
          <p:nvPr>
            <p:ph type="title"/>
          </p:nvPr>
        </p:nvSpPr>
        <p:spPr>
          <a:xfrm>
            <a:off x="5979900" y="293075"/>
            <a:ext cx="3145500" cy="171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endParaRPr sz="2400">
              <a:solidFill>
                <a:srgbClr val="000000"/>
              </a:solidFill>
            </a:endParaRPr>
          </a:p>
          <a:p>
            <a:pPr marL="0" lvl="0" indent="0" algn="ctr" rtl="0">
              <a:lnSpc>
                <a:spcPct val="100000"/>
              </a:lnSpc>
              <a:spcBef>
                <a:spcPts val="0"/>
              </a:spcBef>
              <a:spcAft>
                <a:spcPts val="0"/>
              </a:spcAft>
              <a:buNone/>
            </a:pPr>
            <a:r>
              <a:rPr lang="en" sz="2800" b="1">
                <a:solidFill>
                  <a:srgbClr val="000000"/>
                </a:solidFill>
              </a:rPr>
              <a:t>Minors </a:t>
            </a:r>
            <a:endParaRPr sz="2800" b="1">
              <a:solidFill>
                <a:srgbClr val="000000"/>
              </a:solidFill>
            </a:endParaRPr>
          </a:p>
          <a:p>
            <a:pPr marL="0" lvl="0" indent="0" algn="ctr" rtl="0">
              <a:lnSpc>
                <a:spcPct val="100000"/>
              </a:lnSpc>
              <a:spcBef>
                <a:spcPts val="0"/>
              </a:spcBef>
              <a:spcAft>
                <a:spcPts val="0"/>
              </a:spcAft>
              <a:buNone/>
            </a:pPr>
            <a:r>
              <a:rPr lang="en" sz="2800" b="1">
                <a:solidFill>
                  <a:srgbClr val="000000"/>
                </a:solidFill>
              </a:rPr>
              <a:t>in </a:t>
            </a:r>
            <a:endParaRPr sz="2800" b="1">
              <a:solidFill>
                <a:srgbClr val="000000"/>
              </a:solidFill>
            </a:endParaRPr>
          </a:p>
          <a:p>
            <a:pPr marL="0" lvl="0" indent="0" algn="ctr" rtl="0">
              <a:lnSpc>
                <a:spcPct val="100000"/>
              </a:lnSpc>
              <a:spcBef>
                <a:spcPts val="0"/>
              </a:spcBef>
              <a:spcAft>
                <a:spcPts val="0"/>
              </a:spcAft>
              <a:buNone/>
            </a:pPr>
            <a:r>
              <a:rPr lang="en" sz="2800" b="1">
                <a:solidFill>
                  <a:srgbClr val="000000"/>
                </a:solidFill>
              </a:rPr>
              <a:t>Development</a:t>
            </a:r>
            <a:endParaRPr sz="2800" b="1">
              <a:solidFill>
                <a:srgbClr val="000000"/>
              </a:solidFill>
            </a:endParaRPr>
          </a:p>
          <a:p>
            <a:pPr marL="0" lvl="0" indent="0" algn="l" rtl="0">
              <a:lnSpc>
                <a:spcPct val="100000"/>
              </a:lnSpc>
              <a:spcBef>
                <a:spcPts val="0"/>
              </a:spcBef>
              <a:spcAft>
                <a:spcPts val="0"/>
              </a:spcAft>
              <a:buSzPts val="3600"/>
              <a:buNone/>
            </a:pP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4"/>
          <p:cNvPicPr preferRelativeResize="0"/>
          <p:nvPr/>
        </p:nvPicPr>
        <p:blipFill rotWithShape="1">
          <a:blip r:embed="rId3">
            <a:alphaModFix/>
          </a:blip>
          <a:srcRect l="28383" t="1097" r="32227"/>
          <a:stretch/>
        </p:blipFill>
        <p:spPr>
          <a:xfrm>
            <a:off x="6351525" y="0"/>
            <a:ext cx="2792699" cy="4683199"/>
          </a:xfrm>
          <a:prstGeom prst="rect">
            <a:avLst/>
          </a:prstGeom>
          <a:noFill/>
          <a:ln>
            <a:noFill/>
          </a:ln>
        </p:spPr>
      </p:pic>
      <p:sp>
        <p:nvSpPr>
          <p:cNvPr id="371" name="Google Shape;371;p54"/>
          <p:cNvSpPr txBox="1"/>
          <p:nvPr/>
        </p:nvSpPr>
        <p:spPr>
          <a:xfrm>
            <a:off x="266900" y="787000"/>
            <a:ext cx="51948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4 categories of Well Being &amp; Success activities/courses - .5 and 1 credit</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Physical Education</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Mental &amp; Emotional Well Being</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Creative Expression</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Success</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Benefits for students</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foster opportunities for students to connect with others, be active, restore their minds and bodies </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reinforce the importance of forming strong habits of personal development and lifelong learning.</a:t>
            </a:r>
            <a:endParaRPr>
              <a:solidFill>
                <a:schemeClr val="dk1"/>
              </a:solidFill>
              <a:latin typeface="Open Sans"/>
              <a:ea typeface="Open Sans"/>
              <a:cs typeface="Open Sans"/>
              <a:sym typeface="Open Sans"/>
            </a:endParaRPr>
          </a:p>
          <a:p>
            <a:pPr marL="914400" lvl="1"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emphasize activity, doing, or performing, rather than traditional classroom learning.</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Students will take at least 3 different classes</a:t>
            </a:r>
            <a:endParaRPr>
              <a:latin typeface="Open Sans"/>
              <a:ea typeface="Open Sans"/>
              <a:cs typeface="Open Sans"/>
              <a:sym typeface="Open Sans"/>
            </a:endParaRPr>
          </a:p>
        </p:txBody>
      </p:sp>
      <p:sp>
        <p:nvSpPr>
          <p:cNvPr id="372" name="Google Shape;372;p54"/>
          <p:cNvSpPr txBox="1"/>
          <p:nvPr/>
        </p:nvSpPr>
        <p:spPr>
          <a:xfrm>
            <a:off x="185900" y="174500"/>
            <a:ext cx="4878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Activities for Wellbeing and Success</a:t>
            </a:r>
            <a:endParaRPr sz="2200">
              <a:latin typeface="Avenir"/>
              <a:ea typeface="Avenir"/>
              <a:cs typeface="Avenir"/>
              <a:sym typeface="Avenir"/>
            </a:endParaRPr>
          </a:p>
        </p:txBody>
      </p:sp>
      <p:pic>
        <p:nvPicPr>
          <p:cNvPr id="373" name="Google Shape;373;p54"/>
          <p:cNvPicPr preferRelativeResize="0"/>
          <p:nvPr/>
        </p:nvPicPr>
        <p:blipFill>
          <a:blip r:embed="rId4">
            <a:alphaModFix/>
          </a:blip>
          <a:stretch>
            <a:fillRect/>
          </a:stretch>
        </p:blipFill>
        <p:spPr>
          <a:xfrm>
            <a:off x="0" y="4683100"/>
            <a:ext cx="2162625" cy="460450"/>
          </a:xfrm>
          <a:prstGeom prst="rect">
            <a:avLst/>
          </a:prstGeom>
          <a:noFill/>
          <a:ln>
            <a:noFill/>
          </a:ln>
        </p:spPr>
      </p:pic>
      <p:sp>
        <p:nvSpPr>
          <p:cNvPr id="374" name="Google Shape;374;p54"/>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5" name="Google Shape;375;p54"/>
          <p:cNvPicPr preferRelativeResize="0"/>
          <p:nvPr/>
        </p:nvPicPr>
        <p:blipFill>
          <a:blip r:embed="rId5">
            <a:alphaModFix/>
          </a:blip>
          <a:stretch>
            <a:fillRect/>
          </a:stretch>
        </p:blipFill>
        <p:spPr>
          <a:xfrm>
            <a:off x="5988175" y="4843450"/>
            <a:ext cx="2961475" cy="167750"/>
          </a:xfrm>
          <a:prstGeom prst="rect">
            <a:avLst/>
          </a:prstGeom>
          <a:noFill/>
          <a:ln>
            <a:noFill/>
          </a:ln>
        </p:spPr>
      </p:pic>
      <p:pic>
        <p:nvPicPr>
          <p:cNvPr id="376" name="Google Shape;376;p54"/>
          <p:cNvPicPr preferRelativeResize="0"/>
          <p:nvPr/>
        </p:nvPicPr>
        <p:blipFill>
          <a:blip r:embed="rId6">
            <a:alphaModFix amt="67000"/>
          </a:blip>
          <a:stretch>
            <a:fillRect/>
          </a:stretch>
        </p:blipFill>
        <p:spPr>
          <a:xfrm>
            <a:off x="6351525" y="-100"/>
            <a:ext cx="2792699" cy="4683201"/>
          </a:xfrm>
          <a:prstGeom prst="rect">
            <a:avLst/>
          </a:prstGeom>
          <a:noFill/>
          <a:ln>
            <a:noFill/>
          </a:ln>
        </p:spPr>
      </p:pic>
      <p:pic>
        <p:nvPicPr>
          <p:cNvPr id="377" name="Google Shape;377;p54"/>
          <p:cNvPicPr preferRelativeResize="0"/>
          <p:nvPr/>
        </p:nvPicPr>
        <p:blipFill rotWithShape="1">
          <a:blip r:embed="rId7">
            <a:alphaModFix/>
          </a:blip>
          <a:srcRect l="-19441" t="-71546" r="52952" b="55550"/>
          <a:stretch/>
        </p:blipFill>
        <p:spPr>
          <a:xfrm>
            <a:off x="6549525" y="-242675"/>
            <a:ext cx="2594699" cy="4925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5"/>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3" name="Google Shape;383;p55"/>
          <p:cNvSpPr txBox="1"/>
          <p:nvPr/>
        </p:nvSpPr>
        <p:spPr>
          <a:xfrm>
            <a:off x="619351" y="1171962"/>
            <a:ext cx="7905300" cy="3170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a:solidFill>
                  <a:srgbClr val="FFCE09"/>
                </a:solidFill>
                <a:latin typeface="Avenir"/>
                <a:ea typeface="Avenir"/>
                <a:cs typeface="Avenir"/>
                <a:sym typeface="Avenir"/>
              </a:rPr>
              <a:t>Information for</a:t>
            </a:r>
            <a:endParaRPr sz="6000">
              <a:solidFill>
                <a:srgbClr val="FFCE09"/>
              </a:solidFill>
              <a:latin typeface="Avenir"/>
              <a:ea typeface="Avenir"/>
              <a:cs typeface="Avenir"/>
              <a:sym typeface="Avenir"/>
            </a:endParaRPr>
          </a:p>
          <a:p>
            <a:pPr marL="0" lvl="0" indent="0" algn="ctr" rtl="0">
              <a:spcBef>
                <a:spcPts val="0"/>
              </a:spcBef>
              <a:spcAft>
                <a:spcPts val="0"/>
              </a:spcAft>
              <a:buNone/>
            </a:pPr>
            <a:r>
              <a:rPr lang="en" sz="6000">
                <a:solidFill>
                  <a:srgbClr val="FFCE09"/>
                </a:solidFill>
                <a:latin typeface="Avenir"/>
                <a:ea typeface="Avenir"/>
                <a:cs typeface="Avenir"/>
                <a:sym typeface="Avenir"/>
              </a:rPr>
              <a:t>incoming students</a:t>
            </a:r>
            <a:endParaRPr sz="6000">
              <a:solidFill>
                <a:srgbClr val="FFCE09"/>
              </a:solidFill>
              <a:latin typeface="Avenir"/>
              <a:ea typeface="Avenir"/>
              <a:cs typeface="Avenir"/>
              <a:sym typeface="Avenir"/>
            </a:endParaRPr>
          </a:p>
          <a:p>
            <a:pPr marL="0" lvl="0" indent="0" algn="ctr" rtl="0">
              <a:spcBef>
                <a:spcPts val="0"/>
              </a:spcBef>
              <a:spcAft>
                <a:spcPts val="0"/>
              </a:spcAft>
              <a:buNone/>
            </a:pPr>
            <a:endParaRPr sz="3700">
              <a:solidFill>
                <a:srgbClr val="FFCE09"/>
              </a:solidFill>
              <a:latin typeface="Avenir"/>
              <a:ea typeface="Avenir"/>
              <a:cs typeface="Avenir"/>
              <a:sym typeface="Avenir"/>
            </a:endParaRPr>
          </a:p>
          <a:p>
            <a:pPr marL="0" lvl="0" indent="0" algn="ctr" rtl="0">
              <a:spcBef>
                <a:spcPts val="0"/>
              </a:spcBef>
              <a:spcAft>
                <a:spcPts val="0"/>
              </a:spcAft>
              <a:buNone/>
            </a:pPr>
            <a:r>
              <a:rPr lang="en" sz="3700">
                <a:solidFill>
                  <a:srgbClr val="FFCE09"/>
                </a:solidFill>
                <a:latin typeface="Avenir"/>
                <a:ea typeface="Avenir"/>
                <a:cs typeface="Avenir"/>
                <a:sym typeface="Avenir"/>
              </a:rPr>
              <a:t>https://www.mtu.edu/essential-ed/</a:t>
            </a:r>
            <a:endParaRPr sz="3700">
              <a:solidFill>
                <a:srgbClr val="FFCE09"/>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56"/>
          <p:cNvPicPr preferRelativeResize="0"/>
          <p:nvPr/>
        </p:nvPicPr>
        <p:blipFill rotWithShape="1">
          <a:blip r:embed="rId3">
            <a:alphaModFix/>
          </a:blip>
          <a:srcRect l="25115" t="19523" r="40267" b="-32"/>
          <a:stretch/>
        </p:blipFill>
        <p:spPr>
          <a:xfrm>
            <a:off x="6123075" y="0"/>
            <a:ext cx="3021148" cy="4683199"/>
          </a:xfrm>
          <a:prstGeom prst="rect">
            <a:avLst/>
          </a:prstGeom>
          <a:noFill/>
          <a:ln>
            <a:noFill/>
          </a:ln>
        </p:spPr>
      </p:pic>
      <p:pic>
        <p:nvPicPr>
          <p:cNvPr id="389" name="Google Shape;389;p56"/>
          <p:cNvPicPr preferRelativeResize="0"/>
          <p:nvPr/>
        </p:nvPicPr>
        <p:blipFill>
          <a:blip r:embed="rId4">
            <a:alphaModFix amt="67000"/>
          </a:blip>
          <a:stretch>
            <a:fillRect/>
          </a:stretch>
        </p:blipFill>
        <p:spPr>
          <a:xfrm>
            <a:off x="6123075" y="-100"/>
            <a:ext cx="3021148" cy="4683201"/>
          </a:xfrm>
          <a:prstGeom prst="rect">
            <a:avLst/>
          </a:prstGeom>
          <a:noFill/>
          <a:ln>
            <a:noFill/>
          </a:ln>
        </p:spPr>
      </p:pic>
      <p:sp>
        <p:nvSpPr>
          <p:cNvPr id="390" name="Google Shape;390;p56"/>
          <p:cNvSpPr txBox="1"/>
          <p:nvPr/>
        </p:nvSpPr>
        <p:spPr>
          <a:xfrm>
            <a:off x="282750" y="774225"/>
            <a:ext cx="5394600" cy="3191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a:solidFill>
                  <a:schemeClr val="dk1"/>
                </a:solidFill>
                <a:latin typeface="Open Sans"/>
                <a:ea typeface="Open Sans"/>
                <a:cs typeface="Open Sans"/>
                <a:sym typeface="Open Sans"/>
              </a:rPr>
              <a:t>Students who complete the full Michigan Transfer Agreement (MTA) will be exempt from all Essential Education requirements (no more upper division requirement for MTA students)</a:t>
            </a:r>
            <a:endParaRPr sz="1800">
              <a:solidFill>
                <a:schemeClr val="dk1"/>
              </a:solidFill>
              <a:latin typeface="Open Sans"/>
              <a:ea typeface="Open Sans"/>
              <a:cs typeface="Open Sans"/>
              <a:sym typeface="Open Sans"/>
            </a:endParaRPr>
          </a:p>
          <a:p>
            <a:pPr marL="0" lvl="0" indent="0" algn="l" rtl="0">
              <a:spcBef>
                <a:spcPts val="1000"/>
              </a:spcBef>
              <a:spcAft>
                <a:spcPts val="0"/>
              </a:spcAft>
              <a:buNone/>
            </a:pPr>
            <a:r>
              <a:rPr lang="en" sz="1800">
                <a:solidFill>
                  <a:schemeClr val="dk1"/>
                </a:solidFill>
                <a:latin typeface="Open Sans"/>
                <a:ea typeface="Open Sans"/>
                <a:cs typeface="Open Sans"/>
                <a:sym typeface="Open Sans"/>
              </a:rPr>
              <a:t>Credit difference will be made up with free electives. </a:t>
            </a:r>
            <a:endParaRPr sz="1800">
              <a:solidFill>
                <a:schemeClr val="dk1"/>
              </a:solidFill>
              <a:latin typeface="Open Sans"/>
              <a:ea typeface="Open Sans"/>
              <a:cs typeface="Open Sans"/>
              <a:sym typeface="Open Sans"/>
            </a:endParaRPr>
          </a:p>
          <a:p>
            <a:pPr marL="0" lvl="0" indent="0" algn="l" rtl="0">
              <a:spcBef>
                <a:spcPts val="100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a:p>
            <a:pPr marL="0" lvl="0" indent="0" algn="l" rtl="0">
              <a:spcBef>
                <a:spcPts val="100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a:p>
            <a:pPr marL="0" lvl="0" indent="0" algn="l" rtl="0">
              <a:spcBef>
                <a:spcPts val="1000"/>
              </a:spcBef>
              <a:spcAft>
                <a:spcPts val="0"/>
              </a:spcAft>
              <a:buNone/>
            </a:pPr>
            <a:endParaRPr sz="1800">
              <a:solidFill>
                <a:schemeClr val="dk1"/>
              </a:solidFill>
              <a:latin typeface="Open Sans"/>
              <a:ea typeface="Open Sans"/>
              <a:cs typeface="Open Sans"/>
              <a:sym typeface="Open Sans"/>
            </a:endParaRPr>
          </a:p>
        </p:txBody>
      </p:sp>
      <p:pic>
        <p:nvPicPr>
          <p:cNvPr id="391" name="Google Shape;391;p56"/>
          <p:cNvPicPr preferRelativeResize="0"/>
          <p:nvPr/>
        </p:nvPicPr>
        <p:blipFill>
          <a:blip r:embed="rId5">
            <a:alphaModFix/>
          </a:blip>
          <a:stretch>
            <a:fillRect/>
          </a:stretch>
        </p:blipFill>
        <p:spPr>
          <a:xfrm>
            <a:off x="0" y="4683100"/>
            <a:ext cx="2162625" cy="460450"/>
          </a:xfrm>
          <a:prstGeom prst="rect">
            <a:avLst/>
          </a:prstGeom>
          <a:noFill/>
          <a:ln>
            <a:noFill/>
          </a:ln>
        </p:spPr>
      </p:pic>
      <p:sp>
        <p:nvSpPr>
          <p:cNvPr id="392" name="Google Shape;392;p56"/>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3" name="Google Shape;393;p56"/>
          <p:cNvPicPr preferRelativeResize="0"/>
          <p:nvPr/>
        </p:nvPicPr>
        <p:blipFill>
          <a:blip r:embed="rId6">
            <a:alphaModFix/>
          </a:blip>
          <a:stretch>
            <a:fillRect/>
          </a:stretch>
        </p:blipFill>
        <p:spPr>
          <a:xfrm>
            <a:off x="5988175" y="4843450"/>
            <a:ext cx="2961475" cy="167750"/>
          </a:xfrm>
          <a:prstGeom prst="rect">
            <a:avLst/>
          </a:prstGeom>
          <a:noFill/>
          <a:ln>
            <a:noFill/>
          </a:ln>
        </p:spPr>
      </p:pic>
      <p:sp>
        <p:nvSpPr>
          <p:cNvPr id="394" name="Google Shape;394;p56"/>
          <p:cNvSpPr txBox="1"/>
          <p:nvPr/>
        </p:nvSpPr>
        <p:spPr>
          <a:xfrm>
            <a:off x="185900" y="174500"/>
            <a:ext cx="6067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Michigan Transfer Agreement</a:t>
            </a:r>
            <a:endParaRPr sz="2200">
              <a:latin typeface="Avenir"/>
              <a:ea typeface="Avenir"/>
              <a:cs typeface="Avenir"/>
              <a:sym typeface="Avenir"/>
            </a:endParaRPr>
          </a:p>
        </p:txBody>
      </p:sp>
      <p:pic>
        <p:nvPicPr>
          <p:cNvPr id="395" name="Google Shape;395;p56"/>
          <p:cNvPicPr preferRelativeResize="0"/>
          <p:nvPr/>
        </p:nvPicPr>
        <p:blipFill rotWithShape="1">
          <a:blip r:embed="rId7">
            <a:alphaModFix/>
          </a:blip>
          <a:srcRect l="-19441" t="-71546" r="52952" b="55550"/>
          <a:stretch/>
        </p:blipFill>
        <p:spPr>
          <a:xfrm>
            <a:off x="6549300" y="-242675"/>
            <a:ext cx="2594699" cy="4925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7"/>
          <p:cNvPicPr preferRelativeResize="0"/>
          <p:nvPr/>
        </p:nvPicPr>
        <p:blipFill>
          <a:blip r:embed="rId3">
            <a:alphaModFix/>
          </a:blip>
          <a:stretch>
            <a:fillRect/>
          </a:stretch>
        </p:blipFill>
        <p:spPr>
          <a:xfrm>
            <a:off x="0" y="4683100"/>
            <a:ext cx="2162625" cy="460450"/>
          </a:xfrm>
          <a:prstGeom prst="rect">
            <a:avLst/>
          </a:prstGeom>
          <a:noFill/>
          <a:ln>
            <a:noFill/>
          </a:ln>
        </p:spPr>
      </p:pic>
      <p:sp>
        <p:nvSpPr>
          <p:cNvPr id="401" name="Google Shape;401;p57"/>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2" name="Google Shape;402;p57"/>
          <p:cNvPicPr preferRelativeResize="0"/>
          <p:nvPr/>
        </p:nvPicPr>
        <p:blipFill>
          <a:blip r:embed="rId4">
            <a:alphaModFix/>
          </a:blip>
          <a:stretch>
            <a:fillRect/>
          </a:stretch>
        </p:blipFill>
        <p:spPr>
          <a:xfrm>
            <a:off x="5988175" y="4843450"/>
            <a:ext cx="2961475" cy="167750"/>
          </a:xfrm>
          <a:prstGeom prst="rect">
            <a:avLst/>
          </a:prstGeom>
          <a:noFill/>
          <a:ln>
            <a:noFill/>
          </a:ln>
        </p:spPr>
      </p:pic>
      <p:sp>
        <p:nvSpPr>
          <p:cNvPr id="403" name="Google Shape;403;p57"/>
          <p:cNvSpPr txBox="1"/>
          <p:nvPr/>
        </p:nvSpPr>
        <p:spPr>
          <a:xfrm>
            <a:off x="185900" y="195375"/>
            <a:ext cx="6981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Michigan Transfer Agreement articulation </a:t>
            </a:r>
            <a:endParaRPr sz="2200">
              <a:latin typeface="Avenir"/>
              <a:ea typeface="Avenir"/>
              <a:cs typeface="Avenir"/>
              <a:sym typeface="Avenir"/>
            </a:endParaRPr>
          </a:p>
          <a:p>
            <a:pPr marL="0" lvl="0" indent="0" algn="l" rtl="0">
              <a:spcBef>
                <a:spcPts val="0"/>
              </a:spcBef>
              <a:spcAft>
                <a:spcPts val="0"/>
              </a:spcAft>
              <a:buNone/>
            </a:pPr>
            <a:r>
              <a:rPr lang="en" sz="1800">
                <a:latin typeface="Avenir"/>
                <a:ea typeface="Avenir"/>
                <a:cs typeface="Avenir"/>
                <a:sym typeface="Avenir"/>
              </a:rPr>
              <a:t>(for students who don’t have the full MTA)</a:t>
            </a:r>
            <a:endParaRPr sz="1800">
              <a:latin typeface="Avenir"/>
              <a:ea typeface="Avenir"/>
              <a:cs typeface="Avenir"/>
              <a:sym typeface="Avenir"/>
            </a:endParaRPr>
          </a:p>
        </p:txBody>
      </p:sp>
      <p:graphicFrame>
        <p:nvGraphicFramePr>
          <p:cNvPr id="404" name="Google Shape;404;p57"/>
          <p:cNvGraphicFramePr/>
          <p:nvPr/>
        </p:nvGraphicFramePr>
        <p:xfrm>
          <a:off x="952500" y="944513"/>
          <a:ext cx="3000000" cy="3000000"/>
        </p:xfrm>
        <a:graphic>
          <a:graphicData uri="http://schemas.openxmlformats.org/drawingml/2006/table">
            <a:tbl>
              <a:tblPr>
                <a:noFill/>
                <a:tableStyleId>{0148618E-47DC-427B-8194-E4D2F380A4F7}</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860475">
                <a:tc>
                  <a:txBody>
                    <a:bodyPr/>
                    <a:lstStyle/>
                    <a:p>
                      <a:pPr marL="0" lvl="0" indent="0" algn="l" rtl="0">
                        <a:lnSpc>
                          <a:spcPct val="115000"/>
                        </a:lnSpc>
                        <a:spcBef>
                          <a:spcPts val="0"/>
                        </a:spcBef>
                        <a:spcAft>
                          <a:spcPts val="0"/>
                        </a:spcAft>
                        <a:buNone/>
                      </a:pPr>
                      <a:r>
                        <a:rPr lang="en" b="1"/>
                        <a:t>If a student has fulfilled this MTA requirement…</a:t>
                      </a:r>
                      <a:endParaRPr b="1"/>
                    </a:p>
                  </a:txBody>
                  <a:tcPr marL="36575" marR="36575" marT="36575" marB="36575">
                    <a:lnL w="12700" cap="flat" cmpd="sng">
                      <a:solidFill>
                        <a:srgbClr val="999999"/>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rPr>
                        <a:t>…it may satisfy this Essential Ed requirement depending on transfer equivalencies</a:t>
                      </a:r>
                      <a:endParaRPr/>
                    </a:p>
                  </a:txBody>
                  <a:tcPr marL="91425" marR="91425" marT="91425" marB="91425">
                    <a:lnL w="12700"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0"/>
                  </a:ext>
                </a:extLst>
              </a:tr>
              <a:tr h="3984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One course in English Composition</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UN 1015 Composition</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6023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 second course in English Composition or one course in Communications</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Communication Intensive course</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39840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One course in Mathematics</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Math course</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57365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Two courses in Natural Sciences</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Natural and Physical Science or STEM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(note: lab no longer required</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r h="95607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Two courses in Humanities and Fine Arts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Two courses in Social Sciences</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Foundations in the Human World course,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Arts and Culture course,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SHAPE course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Intercultural Competency course </a:t>
                      </a:r>
                      <a:endParaRPr sz="15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08"/>
        <p:cNvGrpSpPr/>
        <p:nvPr/>
      </p:nvGrpSpPr>
      <p:grpSpPr>
        <a:xfrm>
          <a:off x="0" y="0"/>
          <a:ext cx="0" cy="0"/>
          <a:chOff x="0" y="0"/>
          <a:chExt cx="0" cy="0"/>
        </a:xfrm>
      </p:grpSpPr>
      <p:sp>
        <p:nvSpPr>
          <p:cNvPr id="409" name="Google Shape;409;p58"/>
          <p:cNvSpPr txBox="1"/>
          <p:nvPr/>
        </p:nvSpPr>
        <p:spPr>
          <a:xfrm>
            <a:off x="282750" y="774225"/>
            <a:ext cx="5394600" cy="2657700"/>
          </a:xfrm>
          <a:prstGeom prst="rect">
            <a:avLst/>
          </a:prstGeom>
          <a:noFill/>
          <a:ln>
            <a:noFill/>
          </a:ln>
        </p:spPr>
        <p:txBody>
          <a:bodyPr spcFirstLastPara="1" wrap="square" lIns="91425" tIns="91425" rIns="91425" bIns="91425" anchor="t" anchorCtr="0">
            <a:spAutoFit/>
          </a:bodyPr>
          <a:lstStyle/>
          <a:p>
            <a:pPr marL="457200" lvl="0" indent="-330200" algn="l" rtl="0">
              <a:spcBef>
                <a:spcPts val="1000"/>
              </a:spcBef>
              <a:spcAft>
                <a:spcPts val="0"/>
              </a:spcAft>
              <a:buClr>
                <a:schemeClr val="dk1"/>
              </a:buClr>
              <a:buSzPts val="1600"/>
              <a:buFont typeface="Open Sans"/>
              <a:buChar char="●"/>
            </a:pPr>
            <a:r>
              <a:rPr lang="en" sz="1600">
                <a:latin typeface="Open Sans"/>
                <a:ea typeface="Open Sans"/>
                <a:cs typeface="Open Sans"/>
                <a:sym typeface="Open Sans"/>
              </a:rPr>
              <a:t>See</a:t>
            </a:r>
            <a:r>
              <a:rPr lang="en" sz="1600" u="sng">
                <a:solidFill>
                  <a:schemeClr val="hlink"/>
                </a:solidFill>
                <a:latin typeface="Open Sans"/>
                <a:ea typeface="Open Sans"/>
                <a:cs typeface="Open Sans"/>
                <a:sym typeface="Open Sans"/>
                <a:hlinkClick r:id="rId3"/>
              </a:rPr>
              <a:t> spreadsheet </a:t>
            </a:r>
            <a:r>
              <a:rPr lang="en" sz="1600">
                <a:latin typeface="Open Sans"/>
                <a:ea typeface="Open Sans"/>
                <a:cs typeface="Open Sans"/>
                <a:sym typeface="Open Sans"/>
              </a:rPr>
              <a:t>(shared with you) for draft based on 2024-25 AP placement credit guide. Fall 2025 students will use updated placement.</a:t>
            </a:r>
            <a:endParaRPr sz="1600">
              <a:latin typeface="Open Sans"/>
              <a:ea typeface="Open Sans"/>
              <a:cs typeface="Open Sans"/>
              <a:sym typeface="Open Sans"/>
            </a:endParaRPr>
          </a:p>
          <a:p>
            <a:pPr marL="457200" lvl="0" indent="-330200" algn="l" rtl="0">
              <a:spcBef>
                <a:spcPts val="1000"/>
              </a:spcBef>
              <a:spcAft>
                <a:spcPts val="0"/>
              </a:spcAft>
              <a:buSzPts val="1600"/>
              <a:buFont typeface="Open Sans"/>
              <a:buChar char="●"/>
            </a:pPr>
            <a:r>
              <a:rPr lang="en" sz="1600">
                <a:latin typeface="Open Sans"/>
                <a:ea typeface="Open Sans"/>
                <a:cs typeface="Open Sans"/>
                <a:sym typeface="Open Sans"/>
              </a:rPr>
              <a:t>In most cases, equivalencies are similar and articulation to Essential Ed is fairly straightforward</a:t>
            </a:r>
            <a:endParaRPr sz="1600">
              <a:latin typeface="Open Sans"/>
              <a:ea typeface="Open Sans"/>
              <a:cs typeface="Open Sans"/>
              <a:sym typeface="Open Sans"/>
            </a:endParaRPr>
          </a:p>
          <a:p>
            <a:pPr marL="457200" lvl="0" indent="-330200" algn="l" rtl="0">
              <a:spcBef>
                <a:spcPts val="1000"/>
              </a:spcBef>
              <a:spcAft>
                <a:spcPts val="0"/>
              </a:spcAft>
              <a:buSzPts val="1600"/>
              <a:buFont typeface="Open Sans"/>
              <a:buChar char="●"/>
            </a:pPr>
            <a:r>
              <a:rPr lang="en" sz="1600">
                <a:latin typeface="Open Sans"/>
                <a:ea typeface="Open Sans"/>
                <a:cs typeface="Open Sans"/>
                <a:sym typeface="Open Sans"/>
              </a:rPr>
              <a:t>Keep in mind that Essential Ed is fewer overall credits than the current general education program (approx 6 credits) which may reduce the number of transferable credits.</a:t>
            </a:r>
            <a:endParaRPr sz="1600">
              <a:latin typeface="Open Sans"/>
              <a:ea typeface="Open Sans"/>
              <a:cs typeface="Open Sans"/>
              <a:sym typeface="Open Sans"/>
            </a:endParaRPr>
          </a:p>
        </p:txBody>
      </p:sp>
      <p:pic>
        <p:nvPicPr>
          <p:cNvPr id="410" name="Google Shape;410;p58"/>
          <p:cNvPicPr preferRelativeResize="0"/>
          <p:nvPr/>
        </p:nvPicPr>
        <p:blipFill>
          <a:blip r:embed="rId4">
            <a:alphaModFix/>
          </a:blip>
          <a:stretch>
            <a:fillRect/>
          </a:stretch>
        </p:blipFill>
        <p:spPr>
          <a:xfrm>
            <a:off x="0" y="4683100"/>
            <a:ext cx="2162625" cy="460450"/>
          </a:xfrm>
          <a:prstGeom prst="rect">
            <a:avLst/>
          </a:prstGeom>
          <a:noFill/>
          <a:ln>
            <a:noFill/>
          </a:ln>
        </p:spPr>
      </p:pic>
      <p:sp>
        <p:nvSpPr>
          <p:cNvPr id="411" name="Google Shape;411;p58"/>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2" name="Google Shape;412;p58"/>
          <p:cNvPicPr preferRelativeResize="0"/>
          <p:nvPr/>
        </p:nvPicPr>
        <p:blipFill>
          <a:blip r:embed="rId5">
            <a:alphaModFix/>
          </a:blip>
          <a:stretch>
            <a:fillRect/>
          </a:stretch>
        </p:blipFill>
        <p:spPr>
          <a:xfrm>
            <a:off x="5988175" y="4843450"/>
            <a:ext cx="2961475" cy="167750"/>
          </a:xfrm>
          <a:prstGeom prst="rect">
            <a:avLst/>
          </a:prstGeom>
          <a:noFill/>
          <a:ln>
            <a:noFill/>
          </a:ln>
        </p:spPr>
      </p:pic>
      <p:sp>
        <p:nvSpPr>
          <p:cNvPr id="413" name="Google Shape;413;p58"/>
          <p:cNvSpPr txBox="1"/>
          <p:nvPr/>
        </p:nvSpPr>
        <p:spPr>
          <a:xfrm>
            <a:off x="185900" y="174500"/>
            <a:ext cx="6067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AP/IB/CLEP</a:t>
            </a:r>
            <a:endParaRPr sz="2200">
              <a:latin typeface="Avenir"/>
              <a:ea typeface="Avenir"/>
              <a:cs typeface="Avenir"/>
              <a:sym typeface="Avenir"/>
            </a:endParaRPr>
          </a:p>
        </p:txBody>
      </p:sp>
      <p:pic>
        <p:nvPicPr>
          <p:cNvPr id="414" name="Google Shape;414;p58"/>
          <p:cNvPicPr preferRelativeResize="0"/>
          <p:nvPr/>
        </p:nvPicPr>
        <p:blipFill rotWithShape="1">
          <a:blip r:embed="rId6">
            <a:alphaModFix/>
          </a:blip>
          <a:srcRect l="-19441" t="-71546" r="52952" b="55550"/>
          <a:stretch/>
        </p:blipFill>
        <p:spPr>
          <a:xfrm>
            <a:off x="6549300" y="-242675"/>
            <a:ext cx="2594699" cy="4925875"/>
          </a:xfrm>
          <a:prstGeom prst="rect">
            <a:avLst/>
          </a:prstGeom>
          <a:noFill/>
          <a:ln>
            <a:noFill/>
          </a:ln>
        </p:spPr>
      </p:pic>
      <p:pic>
        <p:nvPicPr>
          <p:cNvPr id="415" name="Google Shape;415;p58"/>
          <p:cNvPicPr preferRelativeResize="0"/>
          <p:nvPr/>
        </p:nvPicPr>
        <p:blipFill rotWithShape="1">
          <a:blip r:embed="rId7">
            <a:alphaModFix/>
          </a:blip>
          <a:srcRect l="25217" t="1097" r="32222"/>
          <a:stretch/>
        </p:blipFill>
        <p:spPr>
          <a:xfrm>
            <a:off x="6126700" y="0"/>
            <a:ext cx="3017523" cy="4683199"/>
          </a:xfrm>
          <a:prstGeom prst="rect">
            <a:avLst/>
          </a:prstGeom>
          <a:noFill/>
          <a:ln>
            <a:noFill/>
          </a:ln>
        </p:spPr>
      </p:pic>
      <p:pic>
        <p:nvPicPr>
          <p:cNvPr id="416" name="Google Shape;416;p58"/>
          <p:cNvPicPr preferRelativeResize="0"/>
          <p:nvPr/>
        </p:nvPicPr>
        <p:blipFill>
          <a:blip r:embed="rId8">
            <a:alphaModFix amt="67000"/>
          </a:blip>
          <a:stretch>
            <a:fillRect/>
          </a:stretch>
        </p:blipFill>
        <p:spPr>
          <a:xfrm>
            <a:off x="6126700" y="0"/>
            <a:ext cx="3017518" cy="4683201"/>
          </a:xfrm>
          <a:prstGeom prst="rect">
            <a:avLst/>
          </a:prstGeom>
          <a:noFill/>
          <a:ln>
            <a:noFill/>
          </a:ln>
        </p:spPr>
      </p:pic>
      <p:pic>
        <p:nvPicPr>
          <p:cNvPr id="417" name="Google Shape;417;p58"/>
          <p:cNvPicPr preferRelativeResize="0"/>
          <p:nvPr/>
        </p:nvPicPr>
        <p:blipFill rotWithShape="1">
          <a:blip r:embed="rId6">
            <a:alphaModFix/>
          </a:blip>
          <a:srcRect l="-19441" t="-71546" r="52952" b="55550"/>
          <a:stretch/>
        </p:blipFill>
        <p:spPr>
          <a:xfrm>
            <a:off x="6549525" y="-242675"/>
            <a:ext cx="2594699" cy="492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pic>
        <p:nvPicPr>
          <p:cNvPr id="422" name="Google Shape;422;p59"/>
          <p:cNvPicPr preferRelativeResize="0"/>
          <p:nvPr/>
        </p:nvPicPr>
        <p:blipFill rotWithShape="1">
          <a:blip r:embed="rId3">
            <a:alphaModFix/>
          </a:blip>
          <a:srcRect l="33431" t="27527" r="35931" b="880"/>
          <a:stretch/>
        </p:blipFill>
        <p:spPr>
          <a:xfrm>
            <a:off x="5841625" y="0"/>
            <a:ext cx="3302374" cy="5143501"/>
          </a:xfrm>
          <a:prstGeom prst="rect">
            <a:avLst/>
          </a:prstGeom>
          <a:noFill/>
          <a:ln>
            <a:noFill/>
          </a:ln>
        </p:spPr>
      </p:pic>
      <p:sp>
        <p:nvSpPr>
          <p:cNvPr id="423" name="Google Shape;423;p59"/>
          <p:cNvSpPr/>
          <p:nvPr/>
        </p:nvSpPr>
        <p:spPr>
          <a:xfrm>
            <a:off x="0" y="0"/>
            <a:ext cx="59613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 name="Google Shape;424;p59"/>
          <p:cNvSpPr txBox="1"/>
          <p:nvPr/>
        </p:nvSpPr>
        <p:spPr>
          <a:xfrm>
            <a:off x="288800" y="1782675"/>
            <a:ext cx="54399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FCE09"/>
                </a:solidFill>
                <a:latin typeface="Avenir"/>
                <a:ea typeface="Avenir"/>
                <a:cs typeface="Avenir"/>
                <a:sym typeface="Avenir"/>
              </a:rPr>
              <a:t>Academic year 2025-26:</a:t>
            </a:r>
            <a:endParaRPr sz="3800">
              <a:solidFill>
                <a:srgbClr val="FFCE09"/>
              </a:solidFill>
              <a:latin typeface="Avenir"/>
              <a:ea typeface="Avenir"/>
              <a:cs typeface="Avenir"/>
              <a:sym typeface="Avenir"/>
            </a:endParaRPr>
          </a:p>
          <a:p>
            <a:pPr marL="0" lvl="0" indent="0" algn="l" rtl="0">
              <a:spcBef>
                <a:spcPts val="0"/>
              </a:spcBef>
              <a:spcAft>
                <a:spcPts val="0"/>
              </a:spcAft>
              <a:buNone/>
            </a:pPr>
            <a:r>
              <a:rPr lang="en" sz="3800">
                <a:solidFill>
                  <a:srgbClr val="FFCE09"/>
                </a:solidFill>
                <a:latin typeface="Avenir"/>
                <a:ea typeface="Avenir"/>
                <a:cs typeface="Avenir"/>
                <a:sym typeface="Avenir"/>
              </a:rPr>
              <a:t>grace and reasonable flexibility</a:t>
            </a:r>
            <a:endParaRPr sz="3800">
              <a:solidFill>
                <a:srgbClr val="FFCE09"/>
              </a:solidFill>
              <a:latin typeface="Avenir"/>
              <a:ea typeface="Avenir"/>
              <a:cs typeface="Avenir"/>
              <a:sym typeface="Avenir"/>
            </a:endParaRPr>
          </a:p>
          <a:p>
            <a:pPr marL="0" lvl="0" indent="0" algn="l" rtl="0">
              <a:spcBef>
                <a:spcPts val="0"/>
              </a:spcBef>
              <a:spcAft>
                <a:spcPts val="0"/>
              </a:spcAft>
              <a:buNone/>
            </a:pPr>
            <a:endParaRPr sz="3800">
              <a:solidFill>
                <a:srgbClr val="FFCE09"/>
              </a:solidFill>
              <a:latin typeface="Avenir"/>
              <a:ea typeface="Avenir"/>
              <a:cs typeface="Avenir"/>
              <a:sym typeface="Avenir"/>
            </a:endParaRPr>
          </a:p>
        </p:txBody>
      </p:sp>
      <p:pic>
        <p:nvPicPr>
          <p:cNvPr id="425" name="Google Shape;425;p59"/>
          <p:cNvPicPr preferRelativeResize="0"/>
          <p:nvPr/>
        </p:nvPicPr>
        <p:blipFill>
          <a:blip r:embed="rId4">
            <a:alphaModFix amt="67000"/>
          </a:blip>
          <a:stretch>
            <a:fillRect/>
          </a:stretch>
        </p:blipFill>
        <p:spPr>
          <a:xfrm>
            <a:off x="5961300" y="0"/>
            <a:ext cx="3182700" cy="5143499"/>
          </a:xfrm>
          <a:prstGeom prst="rect">
            <a:avLst/>
          </a:prstGeom>
          <a:noFill/>
          <a:ln>
            <a:noFill/>
          </a:ln>
        </p:spPr>
      </p:pic>
      <p:pic>
        <p:nvPicPr>
          <p:cNvPr id="426" name="Google Shape;426;p59"/>
          <p:cNvPicPr preferRelativeResize="0"/>
          <p:nvPr/>
        </p:nvPicPr>
        <p:blipFill rotWithShape="1">
          <a:blip r:embed="rId5">
            <a:alphaModFix/>
          </a:blip>
          <a:srcRect l="-32317" t="-52269" r="52105" b="45965"/>
          <a:stretch/>
        </p:blipFill>
        <p:spPr>
          <a:xfrm>
            <a:off x="5728699" y="217625"/>
            <a:ext cx="3415298" cy="4925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0"/>
          <p:cNvSpPr txBox="1">
            <a:spLocks noGrp="1"/>
          </p:cNvSpPr>
          <p:nvPr>
            <p:ph type="title"/>
          </p:nvPr>
        </p:nvSpPr>
        <p:spPr>
          <a:xfrm>
            <a:off x="674124" y="1799237"/>
            <a:ext cx="7795800" cy="1354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43"/>
          <p:cNvSpPr txBox="1"/>
          <p:nvPr/>
        </p:nvSpPr>
        <p:spPr>
          <a:xfrm>
            <a:off x="564576" y="1799237"/>
            <a:ext cx="79053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rgbClr val="FFCE09"/>
                </a:solidFill>
                <a:latin typeface="Avenir"/>
                <a:ea typeface="Avenir"/>
                <a:cs typeface="Avenir"/>
                <a:sym typeface="Avenir"/>
              </a:rPr>
              <a:t>Essential Education is more than</a:t>
            </a:r>
            <a:endParaRPr sz="3800">
              <a:solidFill>
                <a:srgbClr val="FFCE09"/>
              </a:solidFill>
              <a:latin typeface="Avenir"/>
              <a:ea typeface="Avenir"/>
              <a:cs typeface="Avenir"/>
              <a:sym typeface="Avenir"/>
            </a:endParaRPr>
          </a:p>
          <a:p>
            <a:pPr marL="0" lvl="0" indent="0" algn="ctr" rtl="0">
              <a:spcBef>
                <a:spcPts val="0"/>
              </a:spcBef>
              <a:spcAft>
                <a:spcPts val="0"/>
              </a:spcAft>
              <a:buNone/>
            </a:pPr>
            <a:r>
              <a:rPr lang="en" sz="3800">
                <a:solidFill>
                  <a:srgbClr val="FFCE09"/>
                </a:solidFill>
                <a:latin typeface="Avenir"/>
                <a:ea typeface="Avenir"/>
                <a:cs typeface="Avenir"/>
                <a:sym typeface="Avenir"/>
              </a:rPr>
              <a:t>General Education renamed.</a:t>
            </a:r>
            <a:endParaRPr sz="3800">
              <a:solidFill>
                <a:srgbClr val="FFCE09"/>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1"/>
          <p:cNvPicPr preferRelativeResize="0"/>
          <p:nvPr/>
        </p:nvPicPr>
        <p:blipFill>
          <a:blip r:embed="rId3">
            <a:alphaModFix/>
          </a:blip>
          <a:stretch>
            <a:fillRect/>
          </a:stretch>
        </p:blipFill>
        <p:spPr>
          <a:xfrm>
            <a:off x="0" y="0"/>
            <a:ext cx="9144003" cy="5143499"/>
          </a:xfrm>
          <a:prstGeom prst="rect">
            <a:avLst/>
          </a:prstGeom>
          <a:noFill/>
          <a:ln>
            <a:noFill/>
          </a:ln>
        </p:spPr>
      </p:pic>
      <p:sp>
        <p:nvSpPr>
          <p:cNvPr id="437" name="Google Shape;437;p61"/>
          <p:cNvSpPr/>
          <p:nvPr/>
        </p:nvSpPr>
        <p:spPr>
          <a:xfrm>
            <a:off x="567675" y="0"/>
            <a:ext cx="1957800" cy="1899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8" name="Google Shape;438;p61"/>
          <p:cNvSpPr txBox="1"/>
          <p:nvPr/>
        </p:nvSpPr>
        <p:spPr>
          <a:xfrm>
            <a:off x="544850" y="2381900"/>
            <a:ext cx="4465200" cy="257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b="1">
                <a:solidFill>
                  <a:schemeClr val="dk1"/>
                </a:solidFill>
                <a:latin typeface="Avenir"/>
                <a:ea typeface="Avenir"/>
                <a:cs typeface="Avenir"/>
                <a:sym typeface="Avenir"/>
              </a:rPr>
              <a:t>For more information: </a:t>
            </a:r>
            <a:r>
              <a:rPr lang="en" sz="2200" b="1" u="sng">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essential-ed-l@mtu.edu</a:t>
            </a:r>
            <a:endParaRPr sz="2200" b="1">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600" b="1">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Darren Bausano</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Maria Bergstrom</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Alex Guth</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Anna McClatchy</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Steve Patchin</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Marika Seigel</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Kelly Steelman</a:t>
            </a:r>
            <a:endParaRPr sz="11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chemeClr val="dk1"/>
                </a:solidFill>
                <a:latin typeface="Avenir"/>
                <a:ea typeface="Avenir"/>
                <a:cs typeface="Avenir"/>
                <a:sym typeface="Avenir"/>
              </a:rPr>
              <a:t>Andrew Storer</a:t>
            </a:r>
            <a:endParaRPr sz="1100">
              <a:solidFill>
                <a:schemeClr val="dk1"/>
              </a:solidFill>
              <a:latin typeface="Avenir"/>
              <a:ea typeface="Avenir"/>
              <a:cs typeface="Avenir"/>
              <a:sym typeface="Avenir"/>
            </a:endParaRPr>
          </a:p>
        </p:txBody>
      </p:sp>
      <p:pic>
        <p:nvPicPr>
          <p:cNvPr id="439" name="Google Shape;439;p61"/>
          <p:cNvPicPr preferRelativeResize="0"/>
          <p:nvPr/>
        </p:nvPicPr>
        <p:blipFill>
          <a:blip r:embed="rId5">
            <a:alphaModFix/>
          </a:blip>
          <a:stretch>
            <a:fillRect/>
          </a:stretch>
        </p:blipFill>
        <p:spPr>
          <a:xfrm>
            <a:off x="810626" y="792925"/>
            <a:ext cx="1471901" cy="849725"/>
          </a:xfrm>
          <a:prstGeom prst="rect">
            <a:avLst/>
          </a:prstGeom>
          <a:noFill/>
          <a:ln>
            <a:noFill/>
          </a:ln>
        </p:spPr>
      </p:pic>
      <p:pic>
        <p:nvPicPr>
          <p:cNvPr id="440" name="Google Shape;440;p61"/>
          <p:cNvPicPr preferRelativeResize="0"/>
          <p:nvPr/>
        </p:nvPicPr>
        <p:blipFill rotWithShape="1">
          <a:blip r:embed="rId6">
            <a:alphaModFix/>
          </a:blip>
          <a:srcRect r="8113" b="6489"/>
          <a:stretch/>
        </p:blipFill>
        <p:spPr>
          <a:xfrm>
            <a:off x="4902200" y="446225"/>
            <a:ext cx="4241802" cy="4697277"/>
          </a:xfrm>
          <a:prstGeom prst="rect">
            <a:avLst/>
          </a:prstGeom>
          <a:noFill/>
          <a:ln>
            <a:noFill/>
          </a:ln>
        </p:spPr>
      </p:pic>
      <p:pic>
        <p:nvPicPr>
          <p:cNvPr id="441" name="Google Shape;441;p61"/>
          <p:cNvPicPr preferRelativeResize="0"/>
          <p:nvPr/>
        </p:nvPicPr>
        <p:blipFill rotWithShape="1">
          <a:blip r:embed="rId7">
            <a:alphaModFix/>
          </a:blip>
          <a:srcRect r="5580" b="3091"/>
          <a:stretch/>
        </p:blipFill>
        <p:spPr>
          <a:xfrm>
            <a:off x="4818475" y="370025"/>
            <a:ext cx="4273876" cy="4773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4"/>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44"/>
          <p:cNvSpPr txBox="1"/>
          <p:nvPr/>
        </p:nvSpPr>
        <p:spPr>
          <a:xfrm>
            <a:off x="564576" y="1799237"/>
            <a:ext cx="79053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rgbClr val="FFCE09"/>
                </a:solidFill>
                <a:latin typeface="Avenir"/>
                <a:ea typeface="Avenir"/>
                <a:cs typeface="Avenir"/>
                <a:sym typeface="Avenir"/>
              </a:rPr>
              <a:t>Essential Education is more than</a:t>
            </a:r>
            <a:endParaRPr sz="3800">
              <a:solidFill>
                <a:srgbClr val="FFCE09"/>
              </a:solidFill>
              <a:latin typeface="Avenir"/>
              <a:ea typeface="Avenir"/>
              <a:cs typeface="Avenir"/>
              <a:sym typeface="Avenir"/>
            </a:endParaRPr>
          </a:p>
          <a:p>
            <a:pPr marL="0" lvl="0" indent="0" algn="ctr" rtl="0">
              <a:spcBef>
                <a:spcPts val="0"/>
              </a:spcBef>
              <a:spcAft>
                <a:spcPts val="0"/>
              </a:spcAft>
              <a:buNone/>
            </a:pPr>
            <a:r>
              <a:rPr lang="en" sz="3800">
                <a:solidFill>
                  <a:srgbClr val="FFCE09"/>
                </a:solidFill>
                <a:latin typeface="Avenir"/>
                <a:ea typeface="Avenir"/>
                <a:cs typeface="Avenir"/>
                <a:sym typeface="Avenir"/>
              </a:rPr>
              <a:t>General Education renamed.</a:t>
            </a:r>
            <a:endParaRPr sz="3800">
              <a:solidFill>
                <a:srgbClr val="FFCE09"/>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5"/>
          <p:cNvSpPr txBox="1">
            <a:spLocks noGrp="1"/>
          </p:cNvSpPr>
          <p:nvPr>
            <p:ph type="title"/>
          </p:nvPr>
        </p:nvSpPr>
        <p:spPr>
          <a:xfrm>
            <a:off x="185899" y="174500"/>
            <a:ext cx="8520601" cy="52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High Impact Practices</a:t>
            </a:r>
            <a:endParaRPr/>
          </a:p>
        </p:txBody>
      </p:sp>
      <p:sp>
        <p:nvSpPr>
          <p:cNvPr id="205" name="Google Shape;205;p45"/>
          <p:cNvSpPr txBox="1">
            <a:spLocks noGrp="1"/>
          </p:cNvSpPr>
          <p:nvPr>
            <p:ph type="body" idx="1"/>
          </p:nvPr>
        </p:nvSpPr>
        <p:spPr>
          <a:xfrm>
            <a:off x="759025" y="900950"/>
            <a:ext cx="7947600" cy="346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Capstone Courses and Projects</a:t>
            </a:r>
            <a:endParaRPr/>
          </a:p>
          <a:p>
            <a:pPr marL="0" lvl="0" indent="0" algn="l" rtl="0">
              <a:lnSpc>
                <a:spcPct val="100000"/>
              </a:lnSpc>
              <a:spcBef>
                <a:spcPts val="800"/>
              </a:spcBef>
              <a:spcAft>
                <a:spcPts val="0"/>
              </a:spcAft>
              <a:buNone/>
            </a:pPr>
            <a:r>
              <a:rPr lang="en"/>
              <a:t>Collaborative Assignments and Projects</a:t>
            </a:r>
            <a:endParaRPr/>
          </a:p>
          <a:p>
            <a:pPr marL="0" lvl="0" indent="0" algn="l" rtl="0">
              <a:lnSpc>
                <a:spcPct val="100000"/>
              </a:lnSpc>
              <a:spcBef>
                <a:spcPts val="800"/>
              </a:spcBef>
              <a:spcAft>
                <a:spcPts val="0"/>
              </a:spcAft>
              <a:buNone/>
            </a:pPr>
            <a:r>
              <a:rPr lang="en"/>
              <a:t>Common Intellectual Experiences</a:t>
            </a:r>
            <a:endParaRPr/>
          </a:p>
          <a:p>
            <a:pPr marL="0" lvl="0" indent="0" algn="l" rtl="0">
              <a:lnSpc>
                <a:spcPct val="100000"/>
              </a:lnSpc>
              <a:spcBef>
                <a:spcPts val="800"/>
              </a:spcBef>
              <a:spcAft>
                <a:spcPts val="0"/>
              </a:spcAft>
              <a:buNone/>
            </a:pPr>
            <a:r>
              <a:rPr lang="en"/>
              <a:t>Diversity/Global Learning</a:t>
            </a:r>
            <a:endParaRPr/>
          </a:p>
          <a:p>
            <a:pPr marL="0" lvl="0" indent="0" algn="l" rtl="0">
              <a:lnSpc>
                <a:spcPct val="100000"/>
              </a:lnSpc>
              <a:spcBef>
                <a:spcPts val="800"/>
              </a:spcBef>
              <a:spcAft>
                <a:spcPts val="0"/>
              </a:spcAft>
              <a:buNone/>
            </a:pPr>
            <a:r>
              <a:rPr lang="en"/>
              <a:t>ePortfolios</a:t>
            </a:r>
            <a:endParaRPr/>
          </a:p>
          <a:p>
            <a:pPr marL="0" lvl="0" indent="0" algn="l" rtl="0">
              <a:lnSpc>
                <a:spcPct val="100000"/>
              </a:lnSpc>
              <a:spcBef>
                <a:spcPts val="800"/>
              </a:spcBef>
              <a:spcAft>
                <a:spcPts val="0"/>
              </a:spcAft>
              <a:buNone/>
            </a:pPr>
            <a:r>
              <a:rPr lang="en"/>
              <a:t>First-Year Seminars and Experiences</a:t>
            </a:r>
            <a:endParaRPr/>
          </a:p>
          <a:p>
            <a:pPr marL="0" lvl="0" indent="0" algn="l" rtl="0">
              <a:lnSpc>
                <a:spcPct val="100000"/>
              </a:lnSpc>
              <a:spcBef>
                <a:spcPts val="800"/>
              </a:spcBef>
              <a:spcAft>
                <a:spcPts val="0"/>
              </a:spcAft>
              <a:buNone/>
            </a:pPr>
            <a:r>
              <a:rPr lang="en"/>
              <a:t>Internships</a:t>
            </a:r>
            <a:endParaRPr/>
          </a:p>
          <a:p>
            <a:pPr marL="0" lvl="0" indent="0" algn="l" rtl="0">
              <a:lnSpc>
                <a:spcPct val="100000"/>
              </a:lnSpc>
              <a:spcBef>
                <a:spcPts val="800"/>
              </a:spcBef>
              <a:spcAft>
                <a:spcPts val="0"/>
              </a:spcAft>
              <a:buNone/>
            </a:pPr>
            <a:r>
              <a:rPr lang="en"/>
              <a:t>Learning Communities</a:t>
            </a:r>
            <a:endParaRPr/>
          </a:p>
          <a:p>
            <a:pPr marL="0" lvl="0" indent="0" algn="l" rtl="0">
              <a:lnSpc>
                <a:spcPct val="100000"/>
              </a:lnSpc>
              <a:spcBef>
                <a:spcPts val="800"/>
              </a:spcBef>
              <a:spcAft>
                <a:spcPts val="0"/>
              </a:spcAft>
              <a:buNone/>
            </a:pPr>
            <a:r>
              <a:rPr lang="en"/>
              <a:t>Service Learning, Community-Based Learning</a:t>
            </a:r>
            <a:endParaRPr/>
          </a:p>
          <a:p>
            <a:pPr marL="0" lvl="0" indent="0" algn="l" rtl="0">
              <a:lnSpc>
                <a:spcPct val="100000"/>
              </a:lnSpc>
              <a:spcBef>
                <a:spcPts val="800"/>
              </a:spcBef>
              <a:spcAft>
                <a:spcPts val="0"/>
              </a:spcAft>
              <a:buNone/>
            </a:pPr>
            <a:r>
              <a:rPr lang="en"/>
              <a:t>Undergraduate Research</a:t>
            </a:r>
            <a:endParaRPr/>
          </a:p>
          <a:p>
            <a:pPr marL="0" lvl="0" indent="0" algn="l" rtl="0">
              <a:lnSpc>
                <a:spcPct val="100000"/>
              </a:lnSpc>
              <a:spcBef>
                <a:spcPts val="800"/>
              </a:spcBef>
              <a:spcAft>
                <a:spcPts val="0"/>
              </a:spcAft>
              <a:buNone/>
            </a:pPr>
            <a:r>
              <a:rPr lang="en"/>
              <a:t>Writing-Intensive Courses</a:t>
            </a:r>
            <a:endParaRPr/>
          </a:p>
          <a:p>
            <a:pPr marL="0" lvl="0" indent="0" algn="l" rtl="0">
              <a:lnSpc>
                <a:spcPct val="100000"/>
              </a:lnSpc>
              <a:spcBef>
                <a:spcPts val="800"/>
              </a:spcBef>
              <a:spcAft>
                <a:spcPts val="0"/>
              </a:spcAft>
              <a:buNone/>
            </a:pPr>
            <a:endParaRPr/>
          </a:p>
        </p:txBody>
      </p:sp>
      <p:sp>
        <p:nvSpPr>
          <p:cNvPr id="206" name="Google Shape;206;p45"/>
          <p:cNvSpPr/>
          <p:nvPr/>
        </p:nvSpPr>
        <p:spPr>
          <a:xfrm>
            <a:off x="5862825" y="900950"/>
            <a:ext cx="2496000" cy="2796900"/>
          </a:xfrm>
          <a:prstGeom prst="roundRect">
            <a:avLst>
              <a:gd name="adj" fmla="val 16667"/>
            </a:avLst>
          </a:prstGeom>
          <a:solidFill>
            <a:srgbClr val="FFCD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Open Sans"/>
                <a:ea typeface="Open Sans"/>
                <a:cs typeface="Open Sans"/>
                <a:sym typeface="Open Sans"/>
              </a:rPr>
              <a:t>High Impact Practices are associated with improved student learning, retention, and satisfaction.</a:t>
            </a:r>
            <a:endParaRPr sz="3900">
              <a:solidFill>
                <a:schemeClr val="dk1"/>
              </a:solidFill>
              <a:latin typeface="Open Sans"/>
              <a:ea typeface="Open Sans"/>
              <a:cs typeface="Open Sans"/>
              <a:sym typeface="Open Sans"/>
            </a:endParaRPr>
          </a:p>
        </p:txBody>
      </p:sp>
      <p:sp>
        <p:nvSpPr>
          <p:cNvPr id="207" name="Google Shape;207;p45"/>
          <p:cNvSpPr/>
          <p:nvPr/>
        </p:nvSpPr>
        <p:spPr>
          <a:xfrm rot="7361">
            <a:off x="559659" y="998116"/>
            <a:ext cx="140100" cy="200400"/>
          </a:xfrm>
          <a:prstGeom prst="homePlate">
            <a:avLst>
              <a:gd name="adj" fmla="val 1032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5"/>
          <p:cNvSpPr/>
          <p:nvPr/>
        </p:nvSpPr>
        <p:spPr>
          <a:xfrm rot="7361">
            <a:off x="559659" y="2885161"/>
            <a:ext cx="140100" cy="200400"/>
          </a:xfrm>
          <a:prstGeom prst="homePlate">
            <a:avLst>
              <a:gd name="adj" fmla="val 1032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5"/>
          <p:cNvSpPr/>
          <p:nvPr/>
        </p:nvSpPr>
        <p:spPr>
          <a:xfrm rot="7361">
            <a:off x="559659" y="3828684"/>
            <a:ext cx="140100" cy="200400"/>
          </a:xfrm>
          <a:prstGeom prst="homePlate">
            <a:avLst>
              <a:gd name="adj" fmla="val 1032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5"/>
          <p:cNvSpPr/>
          <p:nvPr/>
        </p:nvSpPr>
        <p:spPr>
          <a:xfrm rot="7361">
            <a:off x="559659" y="1627131"/>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5"/>
          <p:cNvSpPr/>
          <p:nvPr/>
        </p:nvSpPr>
        <p:spPr>
          <a:xfrm rot="7361">
            <a:off x="559659" y="1941639"/>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5"/>
          <p:cNvSpPr/>
          <p:nvPr/>
        </p:nvSpPr>
        <p:spPr>
          <a:xfrm rot="7361">
            <a:off x="559659" y="2256146"/>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5"/>
          <p:cNvSpPr/>
          <p:nvPr/>
        </p:nvSpPr>
        <p:spPr>
          <a:xfrm rot="7361">
            <a:off x="559659" y="2570654"/>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5"/>
          <p:cNvSpPr/>
          <p:nvPr/>
        </p:nvSpPr>
        <p:spPr>
          <a:xfrm rot="7361">
            <a:off x="559659" y="3514176"/>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5"/>
          <p:cNvSpPr/>
          <p:nvPr/>
        </p:nvSpPr>
        <p:spPr>
          <a:xfrm rot="7361">
            <a:off x="559659" y="4143191"/>
            <a:ext cx="140100" cy="200400"/>
          </a:xfrm>
          <a:prstGeom prst="homePlate">
            <a:avLst>
              <a:gd name="adj" fmla="val 103293"/>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5"/>
          <p:cNvSpPr/>
          <p:nvPr/>
        </p:nvSpPr>
        <p:spPr>
          <a:xfrm rot="7361">
            <a:off x="559659" y="1312624"/>
            <a:ext cx="140100" cy="200400"/>
          </a:xfrm>
          <a:prstGeom prst="homePlate">
            <a:avLst>
              <a:gd name="adj" fmla="val 1032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5"/>
          <p:cNvSpPr/>
          <p:nvPr/>
        </p:nvSpPr>
        <p:spPr>
          <a:xfrm rot="7361">
            <a:off x="559659" y="3199669"/>
            <a:ext cx="140100" cy="200400"/>
          </a:xfrm>
          <a:prstGeom prst="homePlate">
            <a:avLst>
              <a:gd name="adj" fmla="val 1032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6"/>
          <p:cNvPicPr preferRelativeResize="0"/>
          <p:nvPr/>
        </p:nvPicPr>
        <p:blipFill rotWithShape="1">
          <a:blip r:embed="rId3">
            <a:alphaModFix/>
          </a:blip>
          <a:srcRect l="33431" t="27527" r="35931" b="880"/>
          <a:stretch/>
        </p:blipFill>
        <p:spPr>
          <a:xfrm>
            <a:off x="5841625" y="0"/>
            <a:ext cx="3302374" cy="5143501"/>
          </a:xfrm>
          <a:prstGeom prst="rect">
            <a:avLst/>
          </a:prstGeom>
          <a:noFill/>
          <a:ln>
            <a:noFill/>
          </a:ln>
        </p:spPr>
      </p:pic>
      <p:sp>
        <p:nvSpPr>
          <p:cNvPr id="223" name="Google Shape;223;p46"/>
          <p:cNvSpPr/>
          <p:nvPr/>
        </p:nvSpPr>
        <p:spPr>
          <a:xfrm>
            <a:off x="0" y="0"/>
            <a:ext cx="59613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46"/>
          <p:cNvSpPr txBox="1"/>
          <p:nvPr/>
        </p:nvSpPr>
        <p:spPr>
          <a:xfrm>
            <a:off x="586501" y="1799237"/>
            <a:ext cx="79053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rgbClr val="FFCE09"/>
                </a:solidFill>
                <a:latin typeface="Avenir"/>
                <a:ea typeface="Avenir"/>
                <a:cs typeface="Avenir"/>
                <a:sym typeface="Avenir"/>
              </a:rPr>
              <a:t>The Essentials of </a:t>
            </a:r>
            <a:endParaRPr sz="3800">
              <a:solidFill>
                <a:srgbClr val="FFCE09"/>
              </a:solidFill>
              <a:latin typeface="Avenir"/>
              <a:ea typeface="Avenir"/>
              <a:cs typeface="Avenir"/>
              <a:sym typeface="Avenir"/>
            </a:endParaRPr>
          </a:p>
          <a:p>
            <a:pPr marL="0" lvl="0" indent="0" algn="l" rtl="0">
              <a:spcBef>
                <a:spcPts val="0"/>
              </a:spcBef>
              <a:spcAft>
                <a:spcPts val="0"/>
              </a:spcAft>
              <a:buNone/>
            </a:pPr>
            <a:r>
              <a:rPr lang="en" sz="3800">
                <a:solidFill>
                  <a:srgbClr val="FFCE09"/>
                </a:solidFill>
                <a:latin typeface="Avenir"/>
                <a:ea typeface="Avenir"/>
                <a:cs typeface="Avenir"/>
                <a:sym typeface="Avenir"/>
              </a:rPr>
              <a:t>Essential Education</a:t>
            </a:r>
            <a:endParaRPr sz="3800">
              <a:solidFill>
                <a:srgbClr val="FFCE09"/>
              </a:solidFill>
              <a:latin typeface="Avenir"/>
              <a:ea typeface="Avenir"/>
              <a:cs typeface="Avenir"/>
              <a:sym typeface="Avenir"/>
            </a:endParaRPr>
          </a:p>
        </p:txBody>
      </p:sp>
      <p:pic>
        <p:nvPicPr>
          <p:cNvPr id="225" name="Google Shape;225;p46"/>
          <p:cNvPicPr preferRelativeResize="0"/>
          <p:nvPr/>
        </p:nvPicPr>
        <p:blipFill>
          <a:blip r:embed="rId4">
            <a:alphaModFix amt="67000"/>
          </a:blip>
          <a:stretch>
            <a:fillRect/>
          </a:stretch>
        </p:blipFill>
        <p:spPr>
          <a:xfrm>
            <a:off x="5961300" y="0"/>
            <a:ext cx="3182700" cy="5143499"/>
          </a:xfrm>
          <a:prstGeom prst="rect">
            <a:avLst/>
          </a:prstGeom>
          <a:noFill/>
          <a:ln>
            <a:noFill/>
          </a:ln>
        </p:spPr>
      </p:pic>
      <p:pic>
        <p:nvPicPr>
          <p:cNvPr id="226" name="Google Shape;226;p46"/>
          <p:cNvPicPr preferRelativeResize="0"/>
          <p:nvPr/>
        </p:nvPicPr>
        <p:blipFill rotWithShape="1">
          <a:blip r:embed="rId5">
            <a:alphaModFix/>
          </a:blip>
          <a:srcRect l="-32317" t="-52269" r="52105" b="45965"/>
          <a:stretch/>
        </p:blipFill>
        <p:spPr>
          <a:xfrm>
            <a:off x="5728699" y="217625"/>
            <a:ext cx="3415298" cy="4925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7"/>
          <p:cNvSpPr/>
          <p:nvPr/>
        </p:nvSpPr>
        <p:spPr>
          <a:xfrm>
            <a:off x="409675" y="2627738"/>
            <a:ext cx="4083000" cy="1683900"/>
          </a:xfrm>
          <a:prstGeom prst="rect">
            <a:avLst/>
          </a:prstGeom>
          <a:solidFill>
            <a:srgbClr val="FFCE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47"/>
          <p:cNvSpPr/>
          <p:nvPr/>
        </p:nvSpPr>
        <p:spPr>
          <a:xfrm>
            <a:off x="409625" y="2632650"/>
            <a:ext cx="4083000" cy="431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3" name="Google Shape;233;p47"/>
          <p:cNvPicPr preferRelativeResize="0"/>
          <p:nvPr/>
        </p:nvPicPr>
        <p:blipFill>
          <a:blip r:embed="rId3">
            <a:alphaModFix/>
          </a:blip>
          <a:stretch>
            <a:fillRect/>
          </a:stretch>
        </p:blipFill>
        <p:spPr>
          <a:xfrm>
            <a:off x="0" y="4683100"/>
            <a:ext cx="2162625" cy="460450"/>
          </a:xfrm>
          <a:prstGeom prst="rect">
            <a:avLst/>
          </a:prstGeom>
          <a:noFill/>
          <a:ln>
            <a:noFill/>
          </a:ln>
        </p:spPr>
      </p:pic>
      <p:sp>
        <p:nvSpPr>
          <p:cNvPr id="234" name="Google Shape;234;p47"/>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5" name="Google Shape;235;p47"/>
          <p:cNvPicPr preferRelativeResize="0"/>
          <p:nvPr/>
        </p:nvPicPr>
        <p:blipFill>
          <a:blip r:embed="rId4">
            <a:alphaModFix/>
          </a:blip>
          <a:stretch>
            <a:fillRect/>
          </a:stretch>
        </p:blipFill>
        <p:spPr>
          <a:xfrm>
            <a:off x="5988175" y="4843450"/>
            <a:ext cx="2961475" cy="167750"/>
          </a:xfrm>
          <a:prstGeom prst="rect">
            <a:avLst/>
          </a:prstGeom>
          <a:noFill/>
          <a:ln>
            <a:noFill/>
          </a:ln>
        </p:spPr>
      </p:pic>
      <p:sp>
        <p:nvSpPr>
          <p:cNvPr id="236" name="Google Shape;236;p47"/>
          <p:cNvSpPr txBox="1"/>
          <p:nvPr/>
        </p:nvSpPr>
        <p:spPr>
          <a:xfrm>
            <a:off x="185900" y="174500"/>
            <a:ext cx="4878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Essential Abilities: 21st Century Skills</a:t>
            </a:r>
            <a:endParaRPr sz="2200">
              <a:latin typeface="Avenir"/>
              <a:ea typeface="Avenir"/>
              <a:cs typeface="Avenir"/>
              <a:sym typeface="Avenir"/>
            </a:endParaRPr>
          </a:p>
        </p:txBody>
      </p:sp>
      <p:sp>
        <p:nvSpPr>
          <p:cNvPr id="237" name="Google Shape;237;p47"/>
          <p:cNvSpPr/>
          <p:nvPr/>
        </p:nvSpPr>
        <p:spPr>
          <a:xfrm>
            <a:off x="409675" y="782675"/>
            <a:ext cx="4083000" cy="1683900"/>
          </a:xfrm>
          <a:prstGeom prst="rect">
            <a:avLst/>
          </a:prstGeom>
          <a:solidFill>
            <a:srgbClr val="FFCE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 name="Google Shape;238;p47"/>
          <p:cNvSpPr/>
          <p:nvPr/>
        </p:nvSpPr>
        <p:spPr>
          <a:xfrm>
            <a:off x="4663925" y="782670"/>
            <a:ext cx="4083000" cy="1683900"/>
          </a:xfrm>
          <a:prstGeom prst="rect">
            <a:avLst/>
          </a:prstGeom>
          <a:solidFill>
            <a:srgbClr val="FFCE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47"/>
          <p:cNvSpPr txBox="1"/>
          <p:nvPr/>
        </p:nvSpPr>
        <p:spPr>
          <a:xfrm>
            <a:off x="829437" y="1976271"/>
            <a:ext cx="914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Question Assumptions</a:t>
            </a:r>
            <a:endParaRPr sz="900">
              <a:solidFill>
                <a:schemeClr val="dk1"/>
              </a:solidFill>
              <a:latin typeface="Open Sans"/>
              <a:ea typeface="Open Sans"/>
              <a:cs typeface="Open Sans"/>
              <a:sym typeface="Open Sans"/>
            </a:endParaRPr>
          </a:p>
        </p:txBody>
      </p:sp>
      <p:sp>
        <p:nvSpPr>
          <p:cNvPr id="240" name="Google Shape;240;p47"/>
          <p:cNvSpPr txBox="1"/>
          <p:nvPr/>
        </p:nvSpPr>
        <p:spPr>
          <a:xfrm>
            <a:off x="2059101" y="1976271"/>
            <a:ext cx="82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Evaluate Information</a:t>
            </a:r>
            <a:endParaRPr sz="900">
              <a:solidFill>
                <a:schemeClr val="dk1"/>
              </a:solidFill>
              <a:latin typeface="Open Sans"/>
              <a:ea typeface="Open Sans"/>
              <a:cs typeface="Open Sans"/>
              <a:sym typeface="Open Sans"/>
            </a:endParaRPr>
          </a:p>
        </p:txBody>
      </p:sp>
      <p:sp>
        <p:nvSpPr>
          <p:cNvPr id="241" name="Google Shape;241;p47"/>
          <p:cNvSpPr txBox="1"/>
          <p:nvPr/>
        </p:nvSpPr>
        <p:spPr>
          <a:xfrm>
            <a:off x="3136464" y="1976271"/>
            <a:ext cx="1033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Analyze Ethical Implications</a:t>
            </a:r>
            <a:endParaRPr sz="900">
              <a:solidFill>
                <a:schemeClr val="dk1"/>
              </a:solidFill>
              <a:latin typeface="Open Sans"/>
              <a:ea typeface="Open Sans"/>
              <a:cs typeface="Open Sans"/>
              <a:sym typeface="Open Sans"/>
            </a:endParaRPr>
          </a:p>
        </p:txBody>
      </p:sp>
      <p:sp>
        <p:nvSpPr>
          <p:cNvPr id="242" name="Google Shape;242;p47"/>
          <p:cNvSpPr txBox="1"/>
          <p:nvPr/>
        </p:nvSpPr>
        <p:spPr>
          <a:xfrm>
            <a:off x="5053461" y="1957588"/>
            <a:ext cx="1031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Communicate Quantitatively</a:t>
            </a:r>
            <a:endParaRPr sz="900">
              <a:solidFill>
                <a:schemeClr val="dk1"/>
              </a:solidFill>
              <a:latin typeface="Open Sans"/>
              <a:ea typeface="Open Sans"/>
              <a:cs typeface="Open Sans"/>
              <a:sym typeface="Open Sans"/>
            </a:endParaRPr>
          </a:p>
        </p:txBody>
      </p:sp>
      <p:sp>
        <p:nvSpPr>
          <p:cNvPr id="243" name="Google Shape;243;p47"/>
          <p:cNvSpPr txBox="1"/>
          <p:nvPr/>
        </p:nvSpPr>
        <p:spPr>
          <a:xfrm>
            <a:off x="6216062" y="1957588"/>
            <a:ext cx="1031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Communicate Contextually</a:t>
            </a:r>
            <a:endParaRPr sz="900">
              <a:solidFill>
                <a:schemeClr val="dk1"/>
              </a:solidFill>
              <a:latin typeface="Open Sans"/>
              <a:ea typeface="Open Sans"/>
              <a:cs typeface="Open Sans"/>
              <a:sym typeface="Open Sans"/>
            </a:endParaRPr>
          </a:p>
        </p:txBody>
      </p:sp>
      <p:sp>
        <p:nvSpPr>
          <p:cNvPr id="244" name="Google Shape;244;p47"/>
          <p:cNvSpPr txBox="1"/>
          <p:nvPr/>
        </p:nvSpPr>
        <p:spPr>
          <a:xfrm>
            <a:off x="7378664" y="1957596"/>
            <a:ext cx="1033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Foster Collaboration</a:t>
            </a:r>
            <a:endParaRPr sz="900">
              <a:solidFill>
                <a:schemeClr val="dk1"/>
              </a:solidFill>
              <a:latin typeface="Open Sans"/>
              <a:ea typeface="Open Sans"/>
              <a:cs typeface="Open Sans"/>
              <a:sym typeface="Open Sans"/>
            </a:endParaRPr>
          </a:p>
        </p:txBody>
      </p:sp>
      <p:sp>
        <p:nvSpPr>
          <p:cNvPr id="245" name="Google Shape;245;p47"/>
          <p:cNvSpPr/>
          <p:nvPr/>
        </p:nvSpPr>
        <p:spPr>
          <a:xfrm>
            <a:off x="4663925" y="2627733"/>
            <a:ext cx="4083000" cy="1683900"/>
          </a:xfrm>
          <a:prstGeom prst="rect">
            <a:avLst/>
          </a:prstGeom>
          <a:solidFill>
            <a:srgbClr val="FFCE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 name="Google Shape;246;p47"/>
          <p:cNvSpPr txBox="1"/>
          <p:nvPr/>
        </p:nvSpPr>
        <p:spPr>
          <a:xfrm>
            <a:off x="829437" y="3816458"/>
            <a:ext cx="914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Reflect</a:t>
            </a:r>
            <a:endParaRPr sz="900">
              <a:solidFill>
                <a:schemeClr val="dk1"/>
              </a:solidFill>
              <a:latin typeface="Open Sans"/>
              <a:ea typeface="Open Sans"/>
              <a:cs typeface="Open Sans"/>
              <a:sym typeface="Open Sans"/>
            </a:endParaRPr>
          </a:p>
        </p:txBody>
      </p:sp>
      <p:sp>
        <p:nvSpPr>
          <p:cNvPr id="247" name="Google Shape;247;p47"/>
          <p:cNvSpPr txBox="1"/>
          <p:nvPr/>
        </p:nvSpPr>
        <p:spPr>
          <a:xfrm>
            <a:off x="2059101" y="3816458"/>
            <a:ext cx="82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Welcome</a:t>
            </a:r>
            <a:endParaRPr sz="900">
              <a:solidFill>
                <a:schemeClr val="dk1"/>
              </a:solidFill>
              <a:latin typeface="Open Sans"/>
              <a:ea typeface="Open Sans"/>
              <a:cs typeface="Open Sans"/>
              <a:sym typeface="Open Sans"/>
            </a:endParaRPr>
          </a:p>
          <a:p>
            <a:pPr marL="0" lvl="0" indent="0" algn="ctr" rtl="0">
              <a:spcBef>
                <a:spcPts val="0"/>
              </a:spcBef>
              <a:spcAft>
                <a:spcPts val="0"/>
              </a:spcAft>
              <a:buNone/>
            </a:pPr>
            <a:r>
              <a:rPr lang="en" sz="900">
                <a:solidFill>
                  <a:schemeClr val="dk1"/>
                </a:solidFill>
                <a:latin typeface="Open Sans"/>
                <a:ea typeface="Open Sans"/>
                <a:cs typeface="Open Sans"/>
                <a:sym typeface="Open Sans"/>
              </a:rPr>
              <a:t>Challenge</a:t>
            </a:r>
            <a:endParaRPr sz="900">
              <a:solidFill>
                <a:schemeClr val="dk1"/>
              </a:solidFill>
              <a:latin typeface="Open Sans"/>
              <a:ea typeface="Open Sans"/>
              <a:cs typeface="Open Sans"/>
              <a:sym typeface="Open Sans"/>
            </a:endParaRPr>
          </a:p>
        </p:txBody>
      </p:sp>
      <p:sp>
        <p:nvSpPr>
          <p:cNvPr id="248" name="Google Shape;248;p47"/>
          <p:cNvSpPr txBox="1"/>
          <p:nvPr/>
        </p:nvSpPr>
        <p:spPr>
          <a:xfrm>
            <a:off x="3136464" y="3816458"/>
            <a:ext cx="1033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Explore Diverse</a:t>
            </a:r>
            <a:endParaRPr sz="900">
              <a:solidFill>
                <a:schemeClr val="dk1"/>
              </a:solidFill>
              <a:latin typeface="Open Sans"/>
              <a:ea typeface="Open Sans"/>
              <a:cs typeface="Open Sans"/>
              <a:sym typeface="Open Sans"/>
            </a:endParaRPr>
          </a:p>
          <a:p>
            <a:pPr marL="0" lvl="0" indent="0" algn="ctr" rtl="0">
              <a:spcBef>
                <a:spcPts val="0"/>
              </a:spcBef>
              <a:spcAft>
                <a:spcPts val="0"/>
              </a:spcAft>
              <a:buNone/>
            </a:pPr>
            <a:r>
              <a:rPr lang="en" sz="900">
                <a:solidFill>
                  <a:schemeClr val="dk1"/>
                </a:solidFill>
                <a:latin typeface="Open Sans"/>
                <a:ea typeface="Open Sans"/>
                <a:cs typeface="Open Sans"/>
                <a:sym typeface="Open Sans"/>
              </a:rPr>
              <a:t>Perspectives</a:t>
            </a:r>
            <a:endParaRPr sz="900">
              <a:solidFill>
                <a:schemeClr val="dk1"/>
              </a:solidFill>
              <a:latin typeface="Open Sans"/>
              <a:ea typeface="Open Sans"/>
              <a:cs typeface="Open Sans"/>
              <a:sym typeface="Open Sans"/>
            </a:endParaRPr>
          </a:p>
        </p:txBody>
      </p:sp>
      <p:sp>
        <p:nvSpPr>
          <p:cNvPr id="249" name="Google Shape;249;p47"/>
          <p:cNvSpPr txBox="1"/>
          <p:nvPr/>
        </p:nvSpPr>
        <p:spPr>
          <a:xfrm>
            <a:off x="5053461" y="3797775"/>
            <a:ext cx="1031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Engage in </a:t>
            </a:r>
            <a:endParaRPr sz="900">
              <a:solidFill>
                <a:schemeClr val="dk1"/>
              </a:solidFill>
              <a:latin typeface="Open Sans"/>
              <a:ea typeface="Open Sans"/>
              <a:cs typeface="Open Sans"/>
              <a:sym typeface="Open Sans"/>
            </a:endParaRPr>
          </a:p>
          <a:p>
            <a:pPr marL="0" lvl="0" indent="0" algn="ctr" rtl="0">
              <a:spcBef>
                <a:spcPts val="0"/>
              </a:spcBef>
              <a:spcAft>
                <a:spcPts val="0"/>
              </a:spcAft>
              <a:buNone/>
            </a:pPr>
            <a:r>
              <a:rPr lang="en" sz="900">
                <a:solidFill>
                  <a:schemeClr val="dk1"/>
                </a:solidFill>
                <a:latin typeface="Open Sans"/>
                <a:ea typeface="Open Sans"/>
                <a:cs typeface="Open Sans"/>
                <a:sym typeface="Open Sans"/>
              </a:rPr>
              <a:t>Civic Life</a:t>
            </a:r>
            <a:endParaRPr sz="900">
              <a:solidFill>
                <a:schemeClr val="dk1"/>
              </a:solidFill>
              <a:latin typeface="Open Sans"/>
              <a:ea typeface="Open Sans"/>
              <a:cs typeface="Open Sans"/>
              <a:sym typeface="Open Sans"/>
            </a:endParaRPr>
          </a:p>
        </p:txBody>
      </p:sp>
      <p:sp>
        <p:nvSpPr>
          <p:cNvPr id="250" name="Google Shape;250;p47"/>
          <p:cNvSpPr txBox="1"/>
          <p:nvPr/>
        </p:nvSpPr>
        <p:spPr>
          <a:xfrm>
            <a:off x="6216062" y="3797775"/>
            <a:ext cx="1031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Innovate</a:t>
            </a:r>
            <a:endParaRPr sz="900">
              <a:solidFill>
                <a:schemeClr val="dk1"/>
              </a:solidFill>
              <a:latin typeface="Open Sans"/>
              <a:ea typeface="Open Sans"/>
              <a:cs typeface="Open Sans"/>
              <a:sym typeface="Open Sans"/>
            </a:endParaRPr>
          </a:p>
          <a:p>
            <a:pPr marL="0" lvl="0" indent="0" algn="ctr" rtl="0">
              <a:spcBef>
                <a:spcPts val="0"/>
              </a:spcBef>
              <a:spcAft>
                <a:spcPts val="0"/>
              </a:spcAft>
              <a:buNone/>
            </a:pPr>
            <a:r>
              <a:rPr lang="en" sz="900">
                <a:solidFill>
                  <a:schemeClr val="dk1"/>
                </a:solidFill>
                <a:latin typeface="Open Sans"/>
                <a:ea typeface="Open Sans"/>
                <a:cs typeface="Open Sans"/>
                <a:sym typeface="Open Sans"/>
              </a:rPr>
              <a:t>Solutions</a:t>
            </a:r>
            <a:endParaRPr sz="900">
              <a:solidFill>
                <a:schemeClr val="dk1"/>
              </a:solidFill>
              <a:latin typeface="Open Sans"/>
              <a:ea typeface="Open Sans"/>
              <a:cs typeface="Open Sans"/>
              <a:sym typeface="Open Sans"/>
            </a:endParaRPr>
          </a:p>
        </p:txBody>
      </p:sp>
      <p:sp>
        <p:nvSpPr>
          <p:cNvPr id="251" name="Google Shape;251;p47"/>
          <p:cNvSpPr txBox="1"/>
          <p:nvPr/>
        </p:nvSpPr>
        <p:spPr>
          <a:xfrm>
            <a:off x="7378664" y="3797783"/>
            <a:ext cx="1033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Open Sans"/>
                <a:ea typeface="Open Sans"/>
                <a:cs typeface="Open Sans"/>
                <a:sym typeface="Open Sans"/>
              </a:rPr>
              <a:t>Create</a:t>
            </a:r>
            <a:endParaRPr sz="900">
              <a:solidFill>
                <a:schemeClr val="dk1"/>
              </a:solidFill>
              <a:latin typeface="Open Sans"/>
              <a:ea typeface="Open Sans"/>
              <a:cs typeface="Open Sans"/>
              <a:sym typeface="Open Sans"/>
            </a:endParaRPr>
          </a:p>
        </p:txBody>
      </p:sp>
      <p:sp>
        <p:nvSpPr>
          <p:cNvPr id="252" name="Google Shape;252;p47"/>
          <p:cNvSpPr/>
          <p:nvPr/>
        </p:nvSpPr>
        <p:spPr>
          <a:xfrm>
            <a:off x="409625" y="782744"/>
            <a:ext cx="4083000" cy="45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47"/>
          <p:cNvSpPr/>
          <p:nvPr/>
        </p:nvSpPr>
        <p:spPr>
          <a:xfrm>
            <a:off x="4669500" y="787256"/>
            <a:ext cx="4083000" cy="45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47"/>
          <p:cNvSpPr txBox="1"/>
          <p:nvPr/>
        </p:nvSpPr>
        <p:spPr>
          <a:xfrm>
            <a:off x="4669500" y="808538"/>
            <a:ext cx="408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Avenir"/>
                <a:ea typeface="Avenir"/>
                <a:cs typeface="Avenir"/>
                <a:sym typeface="Avenir"/>
              </a:rPr>
              <a:t>COMMUNICATE</a:t>
            </a:r>
            <a:endParaRPr b="1">
              <a:solidFill>
                <a:schemeClr val="lt1"/>
              </a:solidFill>
              <a:latin typeface="Avenir"/>
              <a:ea typeface="Avenir"/>
              <a:cs typeface="Avenir"/>
              <a:sym typeface="Avenir"/>
            </a:endParaRPr>
          </a:p>
        </p:txBody>
      </p:sp>
      <p:sp>
        <p:nvSpPr>
          <p:cNvPr id="255" name="Google Shape;255;p47"/>
          <p:cNvSpPr/>
          <p:nvPr/>
        </p:nvSpPr>
        <p:spPr>
          <a:xfrm>
            <a:off x="4663925" y="2619207"/>
            <a:ext cx="4083000" cy="45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47"/>
          <p:cNvSpPr txBox="1"/>
          <p:nvPr/>
        </p:nvSpPr>
        <p:spPr>
          <a:xfrm>
            <a:off x="4663925" y="2642388"/>
            <a:ext cx="408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Avenir"/>
                <a:ea typeface="Avenir"/>
                <a:cs typeface="Avenir"/>
                <a:sym typeface="Avenir"/>
              </a:rPr>
              <a:t>TRANSFORM</a:t>
            </a:r>
            <a:endParaRPr b="1">
              <a:solidFill>
                <a:schemeClr val="lt1"/>
              </a:solidFill>
              <a:latin typeface="Avenir"/>
              <a:ea typeface="Avenir"/>
              <a:cs typeface="Avenir"/>
              <a:sym typeface="Avenir"/>
            </a:endParaRPr>
          </a:p>
        </p:txBody>
      </p:sp>
      <p:sp>
        <p:nvSpPr>
          <p:cNvPr id="257" name="Google Shape;257;p47"/>
          <p:cNvSpPr txBox="1"/>
          <p:nvPr/>
        </p:nvSpPr>
        <p:spPr>
          <a:xfrm>
            <a:off x="409625" y="808538"/>
            <a:ext cx="408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Avenir"/>
                <a:ea typeface="Avenir"/>
                <a:cs typeface="Avenir"/>
                <a:sym typeface="Avenir"/>
              </a:rPr>
              <a:t>THINK CRITICALLY</a:t>
            </a:r>
            <a:endParaRPr b="1">
              <a:solidFill>
                <a:schemeClr val="lt1"/>
              </a:solidFill>
              <a:latin typeface="Avenir"/>
              <a:ea typeface="Avenir"/>
              <a:cs typeface="Avenir"/>
              <a:sym typeface="Avenir"/>
            </a:endParaRPr>
          </a:p>
        </p:txBody>
      </p:sp>
      <p:sp>
        <p:nvSpPr>
          <p:cNvPr id="258" name="Google Shape;258;p47"/>
          <p:cNvSpPr txBox="1"/>
          <p:nvPr/>
        </p:nvSpPr>
        <p:spPr>
          <a:xfrm>
            <a:off x="409625" y="2642388"/>
            <a:ext cx="408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Avenir"/>
                <a:ea typeface="Avenir"/>
                <a:cs typeface="Avenir"/>
                <a:sym typeface="Avenir"/>
              </a:rPr>
              <a:t>ADAPT</a:t>
            </a:r>
            <a:endParaRPr b="1">
              <a:solidFill>
                <a:schemeClr val="lt1"/>
              </a:solidFill>
              <a:latin typeface="Avenir"/>
              <a:ea typeface="Avenir"/>
              <a:cs typeface="Avenir"/>
              <a:sym typeface="Avenir"/>
            </a:endParaRPr>
          </a:p>
        </p:txBody>
      </p:sp>
      <p:pic>
        <p:nvPicPr>
          <p:cNvPr id="259" name="Google Shape;259;p47"/>
          <p:cNvPicPr preferRelativeResize="0"/>
          <p:nvPr/>
        </p:nvPicPr>
        <p:blipFill>
          <a:blip r:embed="rId5">
            <a:alphaModFix/>
          </a:blip>
          <a:stretch>
            <a:fillRect/>
          </a:stretch>
        </p:blipFill>
        <p:spPr>
          <a:xfrm>
            <a:off x="7564200" y="3118104"/>
            <a:ext cx="731520" cy="731520"/>
          </a:xfrm>
          <a:prstGeom prst="rect">
            <a:avLst/>
          </a:prstGeom>
          <a:noFill/>
          <a:ln>
            <a:noFill/>
          </a:ln>
        </p:spPr>
      </p:pic>
      <p:pic>
        <p:nvPicPr>
          <p:cNvPr id="260" name="Google Shape;260;p47"/>
          <p:cNvPicPr preferRelativeResize="0"/>
          <p:nvPr/>
        </p:nvPicPr>
        <p:blipFill>
          <a:blip r:embed="rId6">
            <a:alphaModFix/>
          </a:blip>
          <a:stretch>
            <a:fillRect/>
          </a:stretch>
        </p:blipFill>
        <p:spPr>
          <a:xfrm>
            <a:off x="920871" y="3118104"/>
            <a:ext cx="731520" cy="731520"/>
          </a:xfrm>
          <a:prstGeom prst="rect">
            <a:avLst/>
          </a:prstGeom>
          <a:noFill/>
          <a:ln>
            <a:noFill/>
          </a:ln>
        </p:spPr>
      </p:pic>
      <p:pic>
        <p:nvPicPr>
          <p:cNvPr id="261" name="Google Shape;261;p47"/>
          <p:cNvPicPr preferRelativeResize="0"/>
          <p:nvPr/>
        </p:nvPicPr>
        <p:blipFill>
          <a:blip r:embed="rId7">
            <a:alphaModFix/>
          </a:blip>
          <a:stretch>
            <a:fillRect/>
          </a:stretch>
        </p:blipFill>
        <p:spPr>
          <a:xfrm>
            <a:off x="5202009" y="1289304"/>
            <a:ext cx="731520" cy="731520"/>
          </a:xfrm>
          <a:prstGeom prst="rect">
            <a:avLst/>
          </a:prstGeom>
          <a:noFill/>
          <a:ln>
            <a:noFill/>
          </a:ln>
        </p:spPr>
      </p:pic>
      <p:pic>
        <p:nvPicPr>
          <p:cNvPr id="262" name="Google Shape;262;p47"/>
          <p:cNvPicPr preferRelativeResize="0"/>
          <p:nvPr/>
        </p:nvPicPr>
        <p:blipFill>
          <a:blip r:embed="rId8">
            <a:alphaModFix/>
          </a:blip>
          <a:stretch>
            <a:fillRect/>
          </a:stretch>
        </p:blipFill>
        <p:spPr>
          <a:xfrm>
            <a:off x="6365850" y="1289304"/>
            <a:ext cx="731520" cy="731520"/>
          </a:xfrm>
          <a:prstGeom prst="rect">
            <a:avLst/>
          </a:prstGeom>
          <a:noFill/>
          <a:ln>
            <a:noFill/>
          </a:ln>
        </p:spPr>
      </p:pic>
      <p:pic>
        <p:nvPicPr>
          <p:cNvPr id="263" name="Google Shape;263;p47"/>
          <p:cNvPicPr preferRelativeResize="0"/>
          <p:nvPr/>
        </p:nvPicPr>
        <p:blipFill>
          <a:blip r:embed="rId9">
            <a:alphaModFix/>
          </a:blip>
          <a:stretch>
            <a:fillRect/>
          </a:stretch>
        </p:blipFill>
        <p:spPr>
          <a:xfrm>
            <a:off x="6365850" y="3118104"/>
            <a:ext cx="731520" cy="731520"/>
          </a:xfrm>
          <a:prstGeom prst="rect">
            <a:avLst/>
          </a:prstGeom>
          <a:noFill/>
          <a:ln>
            <a:noFill/>
          </a:ln>
        </p:spPr>
      </p:pic>
      <p:pic>
        <p:nvPicPr>
          <p:cNvPr id="264" name="Google Shape;264;p47"/>
          <p:cNvPicPr preferRelativeResize="0"/>
          <p:nvPr/>
        </p:nvPicPr>
        <p:blipFill>
          <a:blip r:embed="rId10">
            <a:alphaModFix/>
          </a:blip>
          <a:stretch>
            <a:fillRect/>
          </a:stretch>
        </p:blipFill>
        <p:spPr>
          <a:xfrm>
            <a:off x="3291397" y="3118104"/>
            <a:ext cx="731520" cy="731520"/>
          </a:xfrm>
          <a:prstGeom prst="rect">
            <a:avLst/>
          </a:prstGeom>
          <a:noFill/>
          <a:ln>
            <a:noFill/>
          </a:ln>
        </p:spPr>
      </p:pic>
      <p:pic>
        <p:nvPicPr>
          <p:cNvPr id="265" name="Google Shape;265;p47"/>
          <p:cNvPicPr preferRelativeResize="0"/>
          <p:nvPr/>
        </p:nvPicPr>
        <p:blipFill>
          <a:blip r:embed="rId11">
            <a:alphaModFix/>
          </a:blip>
          <a:stretch>
            <a:fillRect/>
          </a:stretch>
        </p:blipFill>
        <p:spPr>
          <a:xfrm>
            <a:off x="2106138" y="3118104"/>
            <a:ext cx="731520" cy="731520"/>
          </a:xfrm>
          <a:prstGeom prst="rect">
            <a:avLst/>
          </a:prstGeom>
          <a:noFill/>
          <a:ln>
            <a:noFill/>
          </a:ln>
        </p:spPr>
      </p:pic>
      <p:pic>
        <p:nvPicPr>
          <p:cNvPr id="266" name="Google Shape;266;p47"/>
          <p:cNvPicPr preferRelativeResize="0"/>
          <p:nvPr/>
        </p:nvPicPr>
        <p:blipFill>
          <a:blip r:embed="rId12">
            <a:alphaModFix/>
          </a:blip>
          <a:stretch>
            <a:fillRect/>
          </a:stretch>
        </p:blipFill>
        <p:spPr>
          <a:xfrm>
            <a:off x="7529666" y="1289304"/>
            <a:ext cx="731520" cy="731520"/>
          </a:xfrm>
          <a:prstGeom prst="rect">
            <a:avLst/>
          </a:prstGeom>
          <a:noFill/>
          <a:ln>
            <a:noFill/>
          </a:ln>
        </p:spPr>
      </p:pic>
      <p:pic>
        <p:nvPicPr>
          <p:cNvPr id="267" name="Google Shape;267;p47"/>
          <p:cNvPicPr preferRelativeResize="0"/>
          <p:nvPr/>
        </p:nvPicPr>
        <p:blipFill>
          <a:blip r:embed="rId13">
            <a:alphaModFix/>
          </a:blip>
          <a:stretch>
            <a:fillRect/>
          </a:stretch>
        </p:blipFill>
        <p:spPr>
          <a:xfrm>
            <a:off x="5203238" y="3118104"/>
            <a:ext cx="731520" cy="731520"/>
          </a:xfrm>
          <a:prstGeom prst="rect">
            <a:avLst/>
          </a:prstGeom>
          <a:noFill/>
          <a:ln>
            <a:noFill/>
          </a:ln>
        </p:spPr>
      </p:pic>
      <p:pic>
        <p:nvPicPr>
          <p:cNvPr id="268" name="Google Shape;268;p47"/>
          <p:cNvPicPr preferRelativeResize="0"/>
          <p:nvPr/>
        </p:nvPicPr>
        <p:blipFill>
          <a:blip r:embed="rId14">
            <a:alphaModFix/>
          </a:blip>
          <a:stretch>
            <a:fillRect/>
          </a:stretch>
        </p:blipFill>
        <p:spPr>
          <a:xfrm>
            <a:off x="2106136" y="1289304"/>
            <a:ext cx="731520" cy="731520"/>
          </a:xfrm>
          <a:prstGeom prst="rect">
            <a:avLst/>
          </a:prstGeom>
          <a:noFill/>
          <a:ln>
            <a:noFill/>
          </a:ln>
        </p:spPr>
      </p:pic>
      <p:pic>
        <p:nvPicPr>
          <p:cNvPr id="269" name="Google Shape;269;p47"/>
          <p:cNvPicPr preferRelativeResize="0"/>
          <p:nvPr/>
        </p:nvPicPr>
        <p:blipFill>
          <a:blip r:embed="rId15">
            <a:alphaModFix/>
          </a:blip>
          <a:stretch>
            <a:fillRect/>
          </a:stretch>
        </p:blipFill>
        <p:spPr>
          <a:xfrm>
            <a:off x="3291421" y="1289304"/>
            <a:ext cx="731520" cy="731520"/>
          </a:xfrm>
          <a:prstGeom prst="rect">
            <a:avLst/>
          </a:prstGeom>
          <a:noFill/>
          <a:ln>
            <a:noFill/>
          </a:ln>
        </p:spPr>
      </p:pic>
      <p:pic>
        <p:nvPicPr>
          <p:cNvPr id="270" name="Google Shape;270;p47"/>
          <p:cNvPicPr preferRelativeResize="0"/>
          <p:nvPr/>
        </p:nvPicPr>
        <p:blipFill>
          <a:blip r:embed="rId16">
            <a:alphaModFix/>
          </a:blip>
          <a:stretch>
            <a:fillRect/>
          </a:stretch>
        </p:blipFill>
        <p:spPr>
          <a:xfrm>
            <a:off x="920863" y="1289304"/>
            <a:ext cx="731520" cy="7315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8"/>
          <p:cNvSpPr/>
          <p:nvPr/>
        </p:nvSpPr>
        <p:spPr>
          <a:xfrm>
            <a:off x="1150" y="-13750"/>
            <a:ext cx="2532900" cy="10503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76" name="Google Shape;276;p48"/>
          <p:cNvCxnSpPr>
            <a:stCxn id="277" idx="3"/>
            <a:endCxn id="278" idx="3"/>
          </p:cNvCxnSpPr>
          <p:nvPr/>
        </p:nvCxnSpPr>
        <p:spPr>
          <a:xfrm>
            <a:off x="6913525" y="815600"/>
            <a:ext cx="1786800" cy="1556400"/>
          </a:xfrm>
          <a:prstGeom prst="bentConnector3">
            <a:avLst>
              <a:gd name="adj1" fmla="val 113326"/>
            </a:avLst>
          </a:prstGeom>
          <a:noFill/>
          <a:ln w="19050" cap="flat" cmpd="sng">
            <a:solidFill>
              <a:srgbClr val="CCCCCC"/>
            </a:solidFill>
            <a:prstDash val="solid"/>
            <a:round/>
            <a:headEnd type="none" w="med" len="med"/>
            <a:tailEnd type="none" w="med" len="med"/>
          </a:ln>
        </p:spPr>
      </p:cxnSp>
      <p:cxnSp>
        <p:nvCxnSpPr>
          <p:cNvPr id="279" name="Google Shape;279;p48"/>
          <p:cNvCxnSpPr/>
          <p:nvPr/>
        </p:nvCxnSpPr>
        <p:spPr>
          <a:xfrm flipH="1">
            <a:off x="1568427" y="815601"/>
            <a:ext cx="1771500" cy="1669500"/>
          </a:xfrm>
          <a:prstGeom prst="bentConnector3">
            <a:avLst>
              <a:gd name="adj1" fmla="val 117035"/>
            </a:avLst>
          </a:prstGeom>
          <a:noFill/>
          <a:ln w="19050" cap="flat" cmpd="sng">
            <a:solidFill>
              <a:srgbClr val="CCCCCC"/>
            </a:solidFill>
            <a:prstDash val="solid"/>
            <a:round/>
            <a:headEnd type="none" w="med" len="med"/>
            <a:tailEnd type="none" w="med" len="med"/>
          </a:ln>
        </p:spPr>
      </p:cxnSp>
      <p:sp>
        <p:nvSpPr>
          <p:cNvPr id="280" name="Google Shape;280;p48"/>
          <p:cNvSpPr txBox="1"/>
          <p:nvPr/>
        </p:nvSpPr>
        <p:spPr>
          <a:xfrm>
            <a:off x="1150" y="209250"/>
            <a:ext cx="2532900" cy="60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500" b="1">
                <a:solidFill>
                  <a:schemeClr val="dk1"/>
                </a:solidFill>
                <a:latin typeface="Avenir"/>
                <a:ea typeface="Avenir"/>
                <a:cs typeface="Avenir"/>
                <a:sym typeface="Avenir"/>
              </a:rPr>
              <a:t>Essential Education</a:t>
            </a:r>
            <a:endParaRPr sz="1500" b="1">
              <a:solidFill>
                <a:schemeClr val="dk1"/>
              </a:solidFill>
              <a:latin typeface="Avenir"/>
              <a:ea typeface="Avenir"/>
              <a:cs typeface="Avenir"/>
              <a:sym typeface="Avenir"/>
            </a:endParaRPr>
          </a:p>
          <a:p>
            <a:pPr marL="0" lvl="0" indent="0" algn="ctr" rtl="0">
              <a:lnSpc>
                <a:spcPct val="90000"/>
              </a:lnSpc>
              <a:spcBef>
                <a:spcPts val="0"/>
              </a:spcBef>
              <a:spcAft>
                <a:spcPts val="0"/>
              </a:spcAft>
              <a:buNone/>
            </a:pPr>
            <a:r>
              <a:rPr lang="en" sz="1500" b="1">
                <a:solidFill>
                  <a:schemeClr val="dk1"/>
                </a:solidFill>
                <a:latin typeface="Avenir"/>
                <a:ea typeface="Avenir"/>
                <a:cs typeface="Avenir"/>
                <a:sym typeface="Avenir"/>
              </a:rPr>
              <a:t>Launches in 2025</a:t>
            </a:r>
            <a:endParaRPr sz="1500" b="1">
              <a:solidFill>
                <a:schemeClr val="dk1"/>
              </a:solidFill>
              <a:latin typeface="Avenir"/>
              <a:ea typeface="Avenir"/>
              <a:cs typeface="Avenir"/>
              <a:sym typeface="Avenir"/>
            </a:endParaRPr>
          </a:p>
        </p:txBody>
      </p:sp>
      <p:sp>
        <p:nvSpPr>
          <p:cNvPr id="281" name="Google Shape;281;p48"/>
          <p:cNvSpPr/>
          <p:nvPr/>
        </p:nvSpPr>
        <p:spPr>
          <a:xfrm>
            <a:off x="1500050" y="1618450"/>
            <a:ext cx="3573600" cy="1498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48"/>
          <p:cNvSpPr/>
          <p:nvPr/>
        </p:nvSpPr>
        <p:spPr>
          <a:xfrm>
            <a:off x="1500050" y="1618455"/>
            <a:ext cx="3573600" cy="34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48"/>
          <p:cNvSpPr txBox="1"/>
          <p:nvPr/>
        </p:nvSpPr>
        <p:spPr>
          <a:xfrm>
            <a:off x="1500050" y="1609395"/>
            <a:ext cx="35736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CE09"/>
                </a:solidFill>
                <a:latin typeface="Avenir"/>
                <a:ea typeface="Avenir"/>
                <a:cs typeface="Avenir"/>
                <a:sym typeface="Avenir"/>
              </a:rPr>
              <a:t>DISTRIBUTION PATHWAY (18 Credits)</a:t>
            </a:r>
            <a:endParaRPr sz="1200" b="1">
              <a:solidFill>
                <a:srgbClr val="FFCE09"/>
              </a:solidFill>
              <a:latin typeface="Avenir"/>
              <a:ea typeface="Avenir"/>
              <a:cs typeface="Avenir"/>
              <a:sym typeface="Avenir"/>
            </a:endParaRPr>
          </a:p>
        </p:txBody>
      </p:sp>
      <p:sp>
        <p:nvSpPr>
          <p:cNvPr id="284" name="Google Shape;284;p48"/>
          <p:cNvSpPr txBox="1"/>
          <p:nvPr/>
        </p:nvSpPr>
        <p:spPr>
          <a:xfrm>
            <a:off x="1568402" y="1959951"/>
            <a:ext cx="3413100" cy="1050300"/>
          </a:xfrm>
          <a:prstGeom prst="rect">
            <a:avLst/>
          </a:prstGeom>
          <a:noFill/>
          <a:ln>
            <a:noFill/>
          </a:ln>
        </p:spPr>
        <p:txBody>
          <a:bodyPr spcFirstLastPara="1" wrap="square" lIns="91425" tIns="91425" rIns="91425" bIns="91425" anchor="t" anchorCtr="0">
            <a:noAutofit/>
          </a:bodyPr>
          <a:lstStyle/>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Communication Intensive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Intercultural Competency (Upper Division)</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Arts and Culture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SHAPE Elective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STEM</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Essential Education Experience (Upper Division)</a:t>
            </a:r>
            <a:endParaRPr sz="900">
              <a:solidFill>
                <a:schemeClr val="dk2"/>
              </a:solidFill>
              <a:latin typeface="Open Sans"/>
              <a:ea typeface="Open Sans"/>
              <a:cs typeface="Open Sans"/>
              <a:sym typeface="Open Sans"/>
            </a:endParaRPr>
          </a:p>
        </p:txBody>
      </p:sp>
      <p:sp>
        <p:nvSpPr>
          <p:cNvPr id="278" name="Google Shape;278;p48"/>
          <p:cNvSpPr/>
          <p:nvPr/>
        </p:nvSpPr>
        <p:spPr>
          <a:xfrm>
            <a:off x="5126702" y="1622867"/>
            <a:ext cx="3573600" cy="1498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48"/>
          <p:cNvSpPr/>
          <p:nvPr/>
        </p:nvSpPr>
        <p:spPr>
          <a:xfrm>
            <a:off x="5126710" y="1622985"/>
            <a:ext cx="3573600" cy="34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6" name="Google Shape;286;p48"/>
          <p:cNvSpPr txBox="1"/>
          <p:nvPr/>
        </p:nvSpPr>
        <p:spPr>
          <a:xfrm>
            <a:off x="5126710" y="1613925"/>
            <a:ext cx="35736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CE09"/>
                </a:solidFill>
                <a:latin typeface="Avenir"/>
                <a:ea typeface="Avenir"/>
                <a:cs typeface="Avenir"/>
                <a:sym typeface="Avenir"/>
              </a:rPr>
              <a:t>ESSENTIAL EDUCATION MINOR (18 Credits)</a:t>
            </a:r>
            <a:endParaRPr sz="1200" b="1">
              <a:solidFill>
                <a:srgbClr val="FFCE09"/>
              </a:solidFill>
              <a:latin typeface="Avenir"/>
              <a:ea typeface="Avenir"/>
              <a:cs typeface="Avenir"/>
              <a:sym typeface="Avenir"/>
            </a:endParaRPr>
          </a:p>
        </p:txBody>
      </p:sp>
      <p:sp>
        <p:nvSpPr>
          <p:cNvPr id="287" name="Google Shape;287;p48"/>
          <p:cNvSpPr txBox="1"/>
          <p:nvPr/>
        </p:nvSpPr>
        <p:spPr>
          <a:xfrm>
            <a:off x="5195063" y="1964481"/>
            <a:ext cx="3413100" cy="1050300"/>
          </a:xfrm>
          <a:prstGeom prst="rect">
            <a:avLst/>
          </a:prstGeom>
          <a:noFill/>
          <a:ln>
            <a:noFill/>
          </a:ln>
        </p:spPr>
        <p:txBody>
          <a:bodyPr spcFirstLastPara="1" wrap="square" lIns="91425" tIns="91425" rIns="91425" bIns="91425" anchor="t" anchorCtr="0">
            <a:noAutofit/>
          </a:bodyPr>
          <a:lstStyle/>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Communication Intensive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Intercultural Competency (Upper Division)</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Minor Course (SHAPE)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Minor Course (SHAPE)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Minor Course (not restricted to any list)</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Char char="●"/>
            </a:pPr>
            <a:r>
              <a:rPr lang="en" sz="900">
                <a:solidFill>
                  <a:schemeClr val="dk2"/>
                </a:solidFill>
                <a:latin typeface="Open Sans"/>
                <a:ea typeface="Open Sans"/>
                <a:cs typeface="Open Sans"/>
                <a:sym typeface="Open Sans"/>
              </a:rPr>
              <a:t>Minor Course (SHAPE) or Essential Education Experience (Upper Division)</a:t>
            </a:r>
            <a:endParaRPr sz="900">
              <a:solidFill>
                <a:schemeClr val="dk2"/>
              </a:solidFill>
              <a:latin typeface="Open Sans"/>
              <a:ea typeface="Open Sans"/>
              <a:cs typeface="Open Sans"/>
              <a:sym typeface="Open Sans"/>
            </a:endParaRPr>
          </a:p>
        </p:txBody>
      </p:sp>
      <p:sp>
        <p:nvSpPr>
          <p:cNvPr id="288" name="Google Shape;288;p48"/>
          <p:cNvSpPr/>
          <p:nvPr/>
        </p:nvSpPr>
        <p:spPr>
          <a:xfrm>
            <a:off x="1500050" y="3208475"/>
            <a:ext cx="7200300" cy="8694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48"/>
          <p:cNvSpPr/>
          <p:nvPr/>
        </p:nvSpPr>
        <p:spPr>
          <a:xfrm>
            <a:off x="1500050" y="3208475"/>
            <a:ext cx="7200300" cy="34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48"/>
          <p:cNvSpPr txBox="1"/>
          <p:nvPr/>
        </p:nvSpPr>
        <p:spPr>
          <a:xfrm>
            <a:off x="1500175" y="3199425"/>
            <a:ext cx="72003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CE09"/>
                </a:solidFill>
                <a:latin typeface="Avenir"/>
                <a:ea typeface="Avenir"/>
                <a:cs typeface="Avenir"/>
                <a:sym typeface="Avenir"/>
              </a:rPr>
              <a:t>ACTIVITIES FOR WELL-BEING AND SUCCESS (3 Credits)</a:t>
            </a:r>
            <a:endParaRPr sz="1200" b="1">
              <a:solidFill>
                <a:srgbClr val="FFCE09"/>
              </a:solidFill>
              <a:latin typeface="Avenir"/>
              <a:ea typeface="Avenir"/>
              <a:cs typeface="Avenir"/>
              <a:sym typeface="Avenir"/>
            </a:endParaRPr>
          </a:p>
        </p:txBody>
      </p:sp>
      <p:sp>
        <p:nvSpPr>
          <p:cNvPr id="291" name="Google Shape;291;p48"/>
          <p:cNvSpPr txBox="1"/>
          <p:nvPr/>
        </p:nvSpPr>
        <p:spPr>
          <a:xfrm>
            <a:off x="2534150" y="3597550"/>
            <a:ext cx="51321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latin typeface="Open Sans"/>
                <a:ea typeface="Open Sans"/>
                <a:cs typeface="Open Sans"/>
                <a:sym typeface="Open Sans"/>
              </a:rPr>
              <a:t>Expands the current co-curricular offerings with new options to support students’ personal development, health, and well being. Most will be 1 or .5 credit courses.</a:t>
            </a:r>
            <a:endParaRPr sz="900">
              <a:solidFill>
                <a:schemeClr val="dk2"/>
              </a:solidFill>
              <a:latin typeface="Open Sans"/>
              <a:ea typeface="Open Sans"/>
              <a:cs typeface="Open Sans"/>
              <a:sym typeface="Open Sans"/>
            </a:endParaRPr>
          </a:p>
        </p:txBody>
      </p:sp>
      <p:sp>
        <p:nvSpPr>
          <p:cNvPr id="292" name="Google Shape;292;p48"/>
          <p:cNvSpPr/>
          <p:nvPr/>
        </p:nvSpPr>
        <p:spPr>
          <a:xfrm>
            <a:off x="1499988" y="4169700"/>
            <a:ext cx="7200300" cy="8694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3" name="Google Shape;293;p48"/>
          <p:cNvSpPr/>
          <p:nvPr/>
        </p:nvSpPr>
        <p:spPr>
          <a:xfrm>
            <a:off x="1499988" y="4169700"/>
            <a:ext cx="7200300" cy="34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4" name="Google Shape;294;p48"/>
          <p:cNvSpPr txBox="1"/>
          <p:nvPr/>
        </p:nvSpPr>
        <p:spPr>
          <a:xfrm>
            <a:off x="1500113" y="4160650"/>
            <a:ext cx="72003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CE09"/>
                </a:solidFill>
                <a:latin typeface="Avenir"/>
                <a:ea typeface="Avenir"/>
                <a:cs typeface="Avenir"/>
                <a:sym typeface="Avenir"/>
              </a:rPr>
              <a:t>ePORTFOLIO</a:t>
            </a:r>
            <a:endParaRPr sz="1200" b="1">
              <a:solidFill>
                <a:srgbClr val="FFCE09"/>
              </a:solidFill>
              <a:latin typeface="Avenir"/>
              <a:ea typeface="Avenir"/>
              <a:cs typeface="Avenir"/>
              <a:sym typeface="Avenir"/>
            </a:endParaRPr>
          </a:p>
        </p:txBody>
      </p:sp>
      <p:sp>
        <p:nvSpPr>
          <p:cNvPr id="295" name="Google Shape;295;p48"/>
          <p:cNvSpPr txBox="1"/>
          <p:nvPr/>
        </p:nvSpPr>
        <p:spPr>
          <a:xfrm>
            <a:off x="2353976" y="4558775"/>
            <a:ext cx="55455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latin typeface="Open Sans"/>
                <a:ea typeface="Open Sans"/>
                <a:cs typeface="Open Sans"/>
                <a:sym typeface="Open Sans"/>
              </a:rPr>
              <a:t>A high impact practice that provides a structured opportunity for students to integrate their learning within Essential Ed and also with their work in their major and extracurricular activities. </a:t>
            </a:r>
            <a:endParaRPr sz="900">
              <a:solidFill>
                <a:schemeClr val="dk2"/>
              </a:solidFill>
              <a:latin typeface="Open Sans"/>
              <a:ea typeface="Open Sans"/>
              <a:cs typeface="Open Sans"/>
              <a:sym typeface="Open Sans"/>
            </a:endParaRPr>
          </a:p>
        </p:txBody>
      </p:sp>
      <p:cxnSp>
        <p:nvCxnSpPr>
          <p:cNvPr id="296" name="Google Shape;296;p48"/>
          <p:cNvCxnSpPr>
            <a:endCxn id="294" idx="1"/>
          </p:cNvCxnSpPr>
          <p:nvPr/>
        </p:nvCxnSpPr>
        <p:spPr>
          <a:xfrm rot="5400000">
            <a:off x="637763" y="1678000"/>
            <a:ext cx="3564600" cy="1839900"/>
          </a:xfrm>
          <a:prstGeom prst="bentConnector4">
            <a:avLst>
              <a:gd name="adj1" fmla="val 159"/>
              <a:gd name="adj2" fmla="val 112942"/>
            </a:avLst>
          </a:prstGeom>
          <a:noFill/>
          <a:ln w="19050" cap="flat" cmpd="sng">
            <a:solidFill>
              <a:srgbClr val="CCCCCC"/>
            </a:solidFill>
            <a:prstDash val="solid"/>
            <a:round/>
            <a:headEnd type="none" w="med" len="med"/>
            <a:tailEnd type="none" w="med" len="med"/>
          </a:ln>
        </p:spPr>
      </p:cxnSp>
      <p:cxnSp>
        <p:nvCxnSpPr>
          <p:cNvPr id="297" name="Google Shape;297;p48"/>
          <p:cNvCxnSpPr/>
          <p:nvPr/>
        </p:nvCxnSpPr>
        <p:spPr>
          <a:xfrm rot="5400000">
            <a:off x="2799468" y="1116645"/>
            <a:ext cx="592200" cy="488700"/>
          </a:xfrm>
          <a:prstGeom prst="bentConnector3">
            <a:avLst>
              <a:gd name="adj1" fmla="val 202"/>
            </a:avLst>
          </a:prstGeom>
          <a:noFill/>
          <a:ln w="38100" cap="flat" cmpd="sng">
            <a:solidFill>
              <a:srgbClr val="FFCE09"/>
            </a:solidFill>
            <a:prstDash val="solid"/>
            <a:round/>
            <a:headEnd type="none" w="med" len="med"/>
            <a:tailEnd type="triangle" w="med" len="med"/>
          </a:ln>
        </p:spPr>
      </p:cxnSp>
      <p:cxnSp>
        <p:nvCxnSpPr>
          <p:cNvPr id="298" name="Google Shape;298;p48"/>
          <p:cNvCxnSpPr/>
          <p:nvPr/>
        </p:nvCxnSpPr>
        <p:spPr>
          <a:xfrm rot="-5400000" flipH="1">
            <a:off x="6849475" y="1100445"/>
            <a:ext cx="620700" cy="492600"/>
          </a:xfrm>
          <a:prstGeom prst="bentConnector3">
            <a:avLst>
              <a:gd name="adj1" fmla="val 782"/>
            </a:avLst>
          </a:prstGeom>
          <a:noFill/>
          <a:ln w="38100" cap="flat" cmpd="sng">
            <a:solidFill>
              <a:srgbClr val="FFCE09"/>
            </a:solidFill>
            <a:prstDash val="solid"/>
            <a:round/>
            <a:headEnd type="none" w="med" len="med"/>
            <a:tailEnd type="triangle" w="med" len="med"/>
          </a:ln>
        </p:spPr>
      </p:cxnSp>
      <p:sp>
        <p:nvSpPr>
          <p:cNvPr id="277" name="Google Shape;277;p48"/>
          <p:cNvSpPr/>
          <p:nvPr/>
        </p:nvSpPr>
        <p:spPr>
          <a:xfrm>
            <a:off x="3339925" y="129800"/>
            <a:ext cx="3573600" cy="13716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48"/>
          <p:cNvSpPr/>
          <p:nvPr/>
        </p:nvSpPr>
        <p:spPr>
          <a:xfrm>
            <a:off x="3339915" y="129810"/>
            <a:ext cx="3573600" cy="34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48"/>
          <p:cNvSpPr txBox="1"/>
          <p:nvPr/>
        </p:nvSpPr>
        <p:spPr>
          <a:xfrm>
            <a:off x="3339915" y="120750"/>
            <a:ext cx="3573600" cy="4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CE09"/>
                </a:solidFill>
                <a:latin typeface="Avenir"/>
                <a:ea typeface="Avenir"/>
                <a:cs typeface="Avenir"/>
                <a:sym typeface="Avenir"/>
              </a:rPr>
              <a:t>FIRST YEAR EXPERIENCE (16 Credits)</a:t>
            </a:r>
            <a:endParaRPr sz="1200" b="1">
              <a:solidFill>
                <a:srgbClr val="FFCE09"/>
              </a:solidFill>
              <a:latin typeface="Avenir"/>
              <a:ea typeface="Avenir"/>
              <a:cs typeface="Avenir"/>
              <a:sym typeface="Avenir"/>
            </a:endParaRPr>
          </a:p>
        </p:txBody>
      </p:sp>
      <p:sp>
        <p:nvSpPr>
          <p:cNvPr id="301" name="Google Shape;301;p48"/>
          <p:cNvSpPr txBox="1"/>
          <p:nvPr/>
        </p:nvSpPr>
        <p:spPr>
          <a:xfrm>
            <a:off x="3408268" y="471306"/>
            <a:ext cx="3413100" cy="1050300"/>
          </a:xfrm>
          <a:prstGeom prst="rect">
            <a:avLst/>
          </a:prstGeom>
          <a:noFill/>
          <a:ln>
            <a:noFill/>
          </a:ln>
        </p:spPr>
        <p:txBody>
          <a:bodyPr spcFirstLastPara="1" wrap="square" lIns="91425" tIns="91425" rIns="91425" bIns="91425" anchor="t" anchorCtr="0">
            <a:noAutofit/>
          </a:bodyPr>
          <a:lstStyle/>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Michigan Tech Seminar</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Math</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Natural and Physical Science</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STEM</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Composition</a:t>
            </a:r>
            <a:endParaRPr sz="900">
              <a:solidFill>
                <a:schemeClr val="dk2"/>
              </a:solidFill>
              <a:latin typeface="Open Sans"/>
              <a:ea typeface="Open Sans"/>
              <a:cs typeface="Open Sans"/>
              <a:sym typeface="Open Sans"/>
            </a:endParaRPr>
          </a:p>
          <a:p>
            <a:pPr marL="457200" lvl="0" indent="-285750" algn="l" rtl="0">
              <a:spcBef>
                <a:spcPts val="0"/>
              </a:spcBef>
              <a:spcAft>
                <a:spcPts val="0"/>
              </a:spcAft>
              <a:buClr>
                <a:schemeClr val="dk2"/>
              </a:buClr>
              <a:buSzPts val="900"/>
              <a:buFont typeface="Open Sans"/>
              <a:buAutoNum type="arabicPeriod"/>
            </a:pPr>
            <a:r>
              <a:rPr lang="en" sz="900">
                <a:solidFill>
                  <a:schemeClr val="dk2"/>
                </a:solidFill>
                <a:latin typeface="Open Sans"/>
                <a:ea typeface="Open Sans"/>
                <a:cs typeface="Open Sans"/>
                <a:sym typeface="Open Sans"/>
              </a:rPr>
              <a:t>Foundations in the Human World</a:t>
            </a:r>
            <a:endParaRPr sz="900">
              <a:solidFill>
                <a:schemeClr val="dk2"/>
              </a:solidFill>
              <a:latin typeface="Open Sans"/>
              <a:ea typeface="Open Sans"/>
              <a:cs typeface="Open Sans"/>
              <a:sym typeface="Open Sans"/>
            </a:endParaRPr>
          </a:p>
        </p:txBody>
      </p:sp>
      <p:cxnSp>
        <p:nvCxnSpPr>
          <p:cNvPr id="302" name="Google Shape;302;p48"/>
          <p:cNvCxnSpPr>
            <a:stCxn id="294" idx="3"/>
            <a:endCxn id="277" idx="3"/>
          </p:cNvCxnSpPr>
          <p:nvPr/>
        </p:nvCxnSpPr>
        <p:spPr>
          <a:xfrm rot="10800000">
            <a:off x="6913613" y="815650"/>
            <a:ext cx="1786800" cy="3564600"/>
          </a:xfrm>
          <a:prstGeom prst="bentConnector3">
            <a:avLst>
              <a:gd name="adj1" fmla="val -13327"/>
            </a:avLst>
          </a:prstGeom>
          <a:noFill/>
          <a:ln w="19050" cap="flat" cmpd="sng">
            <a:solidFill>
              <a:srgbClr val="B7B7B7"/>
            </a:solidFill>
            <a:prstDash val="solid"/>
            <a:round/>
            <a:headEnd type="none" w="med" len="med"/>
            <a:tailEnd type="none" w="med" len="med"/>
          </a:ln>
        </p:spPr>
      </p:cxnSp>
      <p:cxnSp>
        <p:nvCxnSpPr>
          <p:cNvPr id="303" name="Google Shape;303;p48"/>
          <p:cNvCxnSpPr/>
          <p:nvPr/>
        </p:nvCxnSpPr>
        <p:spPr>
          <a:xfrm rot="10800000" flipH="1">
            <a:off x="1363313" y="4380250"/>
            <a:ext cx="213000" cy="3600"/>
          </a:xfrm>
          <a:prstGeom prst="straightConnector1">
            <a:avLst/>
          </a:prstGeom>
          <a:noFill/>
          <a:ln w="19050" cap="flat" cmpd="sng">
            <a:solidFill>
              <a:srgbClr val="CCCCCC"/>
            </a:solidFill>
            <a:prstDash val="solid"/>
            <a:round/>
            <a:headEnd type="none" w="med" len="med"/>
            <a:tailEnd type="triangle" w="med" len="med"/>
          </a:ln>
        </p:spPr>
      </p:cxnSp>
      <p:cxnSp>
        <p:nvCxnSpPr>
          <p:cNvPr id="304" name="Google Shape;304;p48"/>
          <p:cNvCxnSpPr/>
          <p:nvPr/>
        </p:nvCxnSpPr>
        <p:spPr>
          <a:xfrm rot="10800000">
            <a:off x="8617350" y="4380250"/>
            <a:ext cx="248100" cy="0"/>
          </a:xfrm>
          <a:prstGeom prst="straightConnector1">
            <a:avLst/>
          </a:prstGeom>
          <a:noFill/>
          <a:ln w="19050" cap="flat" cmpd="sng">
            <a:solidFill>
              <a:srgbClr val="CCCCCC"/>
            </a:solidFill>
            <a:prstDash val="solid"/>
            <a:round/>
            <a:headEnd type="none" w="med" len="med"/>
            <a:tailEnd type="triangle" w="med" len="med"/>
          </a:ln>
        </p:spPr>
      </p:cxnSp>
      <p:cxnSp>
        <p:nvCxnSpPr>
          <p:cNvPr id="305" name="Google Shape;305;p48"/>
          <p:cNvCxnSpPr/>
          <p:nvPr/>
        </p:nvCxnSpPr>
        <p:spPr>
          <a:xfrm rot="10800000">
            <a:off x="1266775" y="3398475"/>
            <a:ext cx="233400" cy="0"/>
          </a:xfrm>
          <a:prstGeom prst="straightConnector1">
            <a:avLst/>
          </a:prstGeom>
          <a:noFill/>
          <a:ln w="19050" cap="flat" cmpd="sng">
            <a:solidFill>
              <a:srgbClr val="CCCCCC"/>
            </a:solidFill>
            <a:prstDash val="solid"/>
            <a:round/>
            <a:headEnd type="none" w="med" len="med"/>
            <a:tailEnd type="none" w="med" len="med"/>
          </a:ln>
        </p:spPr>
      </p:cxnSp>
      <p:cxnSp>
        <p:nvCxnSpPr>
          <p:cNvPr id="306" name="Google Shape;306;p48"/>
          <p:cNvCxnSpPr/>
          <p:nvPr/>
        </p:nvCxnSpPr>
        <p:spPr>
          <a:xfrm rot="10800000">
            <a:off x="8700300" y="3396875"/>
            <a:ext cx="233400" cy="0"/>
          </a:xfrm>
          <a:prstGeom prst="straightConnector1">
            <a:avLst/>
          </a:prstGeom>
          <a:noFill/>
          <a:ln w="19050" cap="flat" cmpd="sng">
            <a:solidFill>
              <a:srgbClr val="CCCCCC"/>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9"/>
          <p:cNvPicPr preferRelativeResize="0"/>
          <p:nvPr/>
        </p:nvPicPr>
        <p:blipFill rotWithShape="1">
          <a:blip r:embed="rId3">
            <a:alphaModFix/>
          </a:blip>
          <a:srcRect l="25115" t="19523" r="40267" b="-32"/>
          <a:stretch/>
        </p:blipFill>
        <p:spPr>
          <a:xfrm>
            <a:off x="6123075" y="0"/>
            <a:ext cx="3021148" cy="4683199"/>
          </a:xfrm>
          <a:prstGeom prst="rect">
            <a:avLst/>
          </a:prstGeom>
          <a:noFill/>
          <a:ln>
            <a:noFill/>
          </a:ln>
        </p:spPr>
      </p:pic>
      <p:pic>
        <p:nvPicPr>
          <p:cNvPr id="312" name="Google Shape;312;p49"/>
          <p:cNvPicPr preferRelativeResize="0"/>
          <p:nvPr/>
        </p:nvPicPr>
        <p:blipFill>
          <a:blip r:embed="rId4">
            <a:alphaModFix amt="67000"/>
          </a:blip>
          <a:stretch>
            <a:fillRect/>
          </a:stretch>
        </p:blipFill>
        <p:spPr>
          <a:xfrm>
            <a:off x="6123075" y="-100"/>
            <a:ext cx="3021148" cy="4683201"/>
          </a:xfrm>
          <a:prstGeom prst="rect">
            <a:avLst/>
          </a:prstGeom>
          <a:noFill/>
          <a:ln>
            <a:noFill/>
          </a:ln>
        </p:spPr>
      </p:pic>
      <p:sp>
        <p:nvSpPr>
          <p:cNvPr id="313" name="Google Shape;313;p49"/>
          <p:cNvSpPr txBox="1"/>
          <p:nvPr/>
        </p:nvSpPr>
        <p:spPr>
          <a:xfrm>
            <a:off x="282750" y="774225"/>
            <a:ext cx="5394600" cy="3499200"/>
          </a:xfrm>
          <a:prstGeom prst="rect">
            <a:avLst/>
          </a:prstGeom>
          <a:noFill/>
          <a:ln>
            <a:noFill/>
          </a:ln>
        </p:spPr>
        <p:txBody>
          <a:bodyPr spcFirstLastPara="1" wrap="square" lIns="91425" tIns="91425" rIns="91425" bIns="91425" anchor="t" anchorCtr="0">
            <a:spAutoFit/>
          </a:bodyPr>
          <a:lstStyle/>
          <a:p>
            <a:pPr marL="457200" lvl="0" indent="-317500" algn="l" rtl="0">
              <a:spcBef>
                <a:spcPts val="100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Intro to the Major style seminars or included in existing large-format sections (ENG 1101)</a:t>
            </a:r>
            <a:endParaRPr>
              <a:solidFill>
                <a:schemeClr val="dk1"/>
              </a:solidFill>
              <a:latin typeface="Open Sans"/>
              <a:ea typeface="Open Sans"/>
              <a:cs typeface="Open Sans"/>
              <a:sym typeface="Open Sans"/>
            </a:endParaRPr>
          </a:p>
          <a:p>
            <a:pPr marL="457200" lvl="0" indent="-317500" algn="l" rtl="0">
              <a:spcBef>
                <a:spcPts val="100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Introduces Essential Abilities, Essential Ed Minors, reflection, ePortfolio, etc</a:t>
            </a:r>
            <a:endParaRPr>
              <a:solidFill>
                <a:schemeClr val="dk1"/>
              </a:solidFill>
              <a:latin typeface="Open Sans"/>
              <a:ea typeface="Open Sans"/>
              <a:cs typeface="Open Sans"/>
              <a:sym typeface="Open Sans"/>
            </a:endParaRPr>
          </a:p>
          <a:p>
            <a:pPr marL="457200" lvl="0" indent="-317500" algn="l" rtl="0">
              <a:spcBef>
                <a:spcPts val="100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Students create a plan for their time at Michigan Tech and beyond</a:t>
            </a:r>
            <a:endParaRPr>
              <a:solidFill>
                <a:schemeClr val="dk1"/>
              </a:solidFill>
              <a:latin typeface="Open Sans"/>
              <a:ea typeface="Open Sans"/>
              <a:cs typeface="Open Sans"/>
              <a:sym typeface="Open Sans"/>
            </a:endParaRPr>
          </a:p>
          <a:p>
            <a:pPr marL="457200" lvl="0" indent="-317500" algn="l" rtl="0">
              <a:spcBef>
                <a:spcPts val="100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Supports high school to college transition</a:t>
            </a:r>
            <a:endParaRPr>
              <a:solidFill>
                <a:schemeClr val="dk1"/>
              </a:solidFill>
              <a:latin typeface="Open Sans"/>
              <a:ea typeface="Open Sans"/>
              <a:cs typeface="Open Sans"/>
              <a:sym typeface="Open Sans"/>
            </a:endParaRPr>
          </a:p>
          <a:p>
            <a:pPr marL="457200" lvl="0" indent="-317500" algn="l" rtl="0">
              <a:spcBef>
                <a:spcPts val="100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We are also developing a transfer student specific seminar</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Avenir"/>
              <a:ea typeface="Avenir"/>
              <a:cs typeface="Avenir"/>
              <a:sym typeface="Avenir"/>
            </a:endParaRPr>
          </a:p>
          <a:p>
            <a:pPr marL="457200" lvl="0" indent="0" algn="l" rtl="0">
              <a:spcBef>
                <a:spcPts val="0"/>
              </a:spcBef>
              <a:spcAft>
                <a:spcPts val="0"/>
              </a:spcAft>
              <a:buNone/>
            </a:pPr>
            <a:endParaRPr>
              <a:solidFill>
                <a:schemeClr val="dk1"/>
              </a:solidFill>
              <a:latin typeface="Avenir"/>
              <a:ea typeface="Avenir"/>
              <a:cs typeface="Avenir"/>
              <a:sym typeface="Avenir"/>
            </a:endParaRPr>
          </a:p>
          <a:p>
            <a:pPr marL="45720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pic>
        <p:nvPicPr>
          <p:cNvPr id="314" name="Google Shape;314;p49"/>
          <p:cNvPicPr preferRelativeResize="0"/>
          <p:nvPr/>
        </p:nvPicPr>
        <p:blipFill>
          <a:blip r:embed="rId5">
            <a:alphaModFix/>
          </a:blip>
          <a:stretch>
            <a:fillRect/>
          </a:stretch>
        </p:blipFill>
        <p:spPr>
          <a:xfrm>
            <a:off x="0" y="4683100"/>
            <a:ext cx="2162625" cy="460450"/>
          </a:xfrm>
          <a:prstGeom prst="rect">
            <a:avLst/>
          </a:prstGeom>
          <a:noFill/>
          <a:ln>
            <a:noFill/>
          </a:ln>
        </p:spPr>
      </p:pic>
      <p:sp>
        <p:nvSpPr>
          <p:cNvPr id="315" name="Google Shape;315;p49"/>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6" name="Google Shape;316;p49"/>
          <p:cNvPicPr preferRelativeResize="0"/>
          <p:nvPr/>
        </p:nvPicPr>
        <p:blipFill>
          <a:blip r:embed="rId6">
            <a:alphaModFix/>
          </a:blip>
          <a:stretch>
            <a:fillRect/>
          </a:stretch>
        </p:blipFill>
        <p:spPr>
          <a:xfrm>
            <a:off x="5988175" y="4843450"/>
            <a:ext cx="2961475" cy="167750"/>
          </a:xfrm>
          <a:prstGeom prst="rect">
            <a:avLst/>
          </a:prstGeom>
          <a:noFill/>
          <a:ln>
            <a:noFill/>
          </a:ln>
        </p:spPr>
      </p:pic>
      <p:sp>
        <p:nvSpPr>
          <p:cNvPr id="317" name="Google Shape;317;p49"/>
          <p:cNvSpPr txBox="1"/>
          <p:nvPr/>
        </p:nvSpPr>
        <p:spPr>
          <a:xfrm>
            <a:off x="185900" y="174500"/>
            <a:ext cx="4878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Michigan Tech Seminar</a:t>
            </a:r>
            <a:endParaRPr sz="2200">
              <a:latin typeface="Avenir"/>
              <a:ea typeface="Avenir"/>
              <a:cs typeface="Avenir"/>
              <a:sym typeface="Avenir"/>
            </a:endParaRPr>
          </a:p>
        </p:txBody>
      </p:sp>
      <p:pic>
        <p:nvPicPr>
          <p:cNvPr id="318" name="Google Shape;318;p49"/>
          <p:cNvPicPr preferRelativeResize="0"/>
          <p:nvPr/>
        </p:nvPicPr>
        <p:blipFill rotWithShape="1">
          <a:blip r:embed="rId7">
            <a:alphaModFix/>
          </a:blip>
          <a:srcRect l="-19441" t="-71546" r="52952" b="55550"/>
          <a:stretch/>
        </p:blipFill>
        <p:spPr>
          <a:xfrm>
            <a:off x="6549300" y="-242675"/>
            <a:ext cx="2594699" cy="492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50"/>
          <p:cNvPicPr preferRelativeResize="0"/>
          <p:nvPr/>
        </p:nvPicPr>
        <p:blipFill rotWithShape="1">
          <a:blip r:embed="rId3">
            <a:alphaModFix/>
          </a:blip>
          <a:srcRect l="31448" t="24117" r="41914" b="13932"/>
          <a:stretch/>
        </p:blipFill>
        <p:spPr>
          <a:xfrm>
            <a:off x="6123075" y="0"/>
            <a:ext cx="3021148" cy="4683100"/>
          </a:xfrm>
          <a:prstGeom prst="rect">
            <a:avLst/>
          </a:prstGeom>
          <a:noFill/>
          <a:ln>
            <a:noFill/>
          </a:ln>
        </p:spPr>
      </p:pic>
      <p:pic>
        <p:nvPicPr>
          <p:cNvPr id="324" name="Google Shape;324;p50"/>
          <p:cNvPicPr preferRelativeResize="0"/>
          <p:nvPr/>
        </p:nvPicPr>
        <p:blipFill>
          <a:blip r:embed="rId4">
            <a:alphaModFix amt="67000"/>
          </a:blip>
          <a:stretch>
            <a:fillRect/>
          </a:stretch>
        </p:blipFill>
        <p:spPr>
          <a:xfrm>
            <a:off x="6123075" y="0"/>
            <a:ext cx="3021148" cy="4683099"/>
          </a:xfrm>
          <a:prstGeom prst="rect">
            <a:avLst/>
          </a:prstGeom>
          <a:noFill/>
          <a:ln>
            <a:noFill/>
          </a:ln>
        </p:spPr>
      </p:pic>
      <p:sp>
        <p:nvSpPr>
          <p:cNvPr id="325" name="Google Shape;325;p50"/>
          <p:cNvSpPr txBox="1"/>
          <p:nvPr/>
        </p:nvSpPr>
        <p:spPr>
          <a:xfrm>
            <a:off x="283250" y="750450"/>
            <a:ext cx="4781700" cy="4452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Every student has the opportunity to take what they learn in the classroom into the world through civic engagement, global experience, or leadership development.</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An immersive project-based or experiential learning course that leverages, integrates, or expands upon coursework in the program. </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This is meant to be a precursor to a disciplinary senior design or capstone experience, and it is grounded in the SHAPE* disciplines, meant to give students a broader perspective. Centers community engaged and global experiences</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t>
            </a:r>
            <a:r>
              <a:rPr lang="en" sz="1100" u="sng">
                <a:solidFill>
                  <a:srgbClr val="1155CC"/>
                </a:solidFill>
                <a:hlinkClick r:id="rId5">
                  <a:extLst>
                    <a:ext uri="{A12FA001-AC4F-418D-AE19-62706E023703}">
                      <ahyp:hlinkClr xmlns:ahyp="http://schemas.microsoft.com/office/drawing/2018/hyperlinkcolor" val="tx"/>
                    </a:ext>
                  </a:extLst>
                </a:hlinkClick>
              </a:rPr>
              <a:t>Social Sciences Humanities &amp; the Arts for People and the Economy/Environment</a:t>
            </a:r>
            <a:r>
              <a:rPr lang="en" sz="1100">
                <a:solidFill>
                  <a:schemeClr val="dk1"/>
                </a:solidFill>
              </a:rPr>
              <a:t> </a:t>
            </a:r>
            <a:endParaRPr>
              <a:solidFill>
                <a:schemeClr val="dk1"/>
              </a:solidFill>
              <a:latin typeface="Open Sans"/>
              <a:ea typeface="Open Sans"/>
              <a:cs typeface="Open Sans"/>
              <a:sym typeface="Open Sans"/>
            </a:endParaRPr>
          </a:p>
          <a:p>
            <a:pPr marL="457200" lvl="0" indent="0" algn="l" rtl="0">
              <a:spcBef>
                <a:spcPts val="0"/>
              </a:spcBef>
              <a:spcAft>
                <a:spcPts val="0"/>
              </a:spcAft>
              <a:buNone/>
            </a:pPr>
            <a:endParaRPr>
              <a:solidFill>
                <a:schemeClr val="dk1"/>
              </a:solidFill>
              <a:latin typeface="Avenir"/>
              <a:ea typeface="Avenir"/>
              <a:cs typeface="Avenir"/>
              <a:sym typeface="Avenir"/>
            </a:endParaRPr>
          </a:p>
          <a:p>
            <a:pPr marL="45720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pic>
        <p:nvPicPr>
          <p:cNvPr id="326" name="Google Shape;326;p50"/>
          <p:cNvPicPr preferRelativeResize="0"/>
          <p:nvPr/>
        </p:nvPicPr>
        <p:blipFill>
          <a:blip r:embed="rId6">
            <a:alphaModFix/>
          </a:blip>
          <a:stretch>
            <a:fillRect/>
          </a:stretch>
        </p:blipFill>
        <p:spPr>
          <a:xfrm>
            <a:off x="0" y="4683100"/>
            <a:ext cx="2162625" cy="460450"/>
          </a:xfrm>
          <a:prstGeom prst="rect">
            <a:avLst/>
          </a:prstGeom>
          <a:noFill/>
          <a:ln>
            <a:noFill/>
          </a:ln>
        </p:spPr>
      </p:pic>
      <p:sp>
        <p:nvSpPr>
          <p:cNvPr id="327" name="Google Shape;327;p50"/>
          <p:cNvSpPr/>
          <p:nvPr/>
        </p:nvSpPr>
        <p:spPr>
          <a:xfrm>
            <a:off x="2162625" y="4683200"/>
            <a:ext cx="6981600" cy="460500"/>
          </a:xfrm>
          <a:prstGeom prst="rect">
            <a:avLst/>
          </a:prstGeom>
          <a:solidFill>
            <a:srgbClr val="FFC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8" name="Google Shape;328;p50"/>
          <p:cNvPicPr preferRelativeResize="0"/>
          <p:nvPr/>
        </p:nvPicPr>
        <p:blipFill>
          <a:blip r:embed="rId7">
            <a:alphaModFix/>
          </a:blip>
          <a:stretch>
            <a:fillRect/>
          </a:stretch>
        </p:blipFill>
        <p:spPr>
          <a:xfrm>
            <a:off x="5988175" y="4843450"/>
            <a:ext cx="2961475" cy="167750"/>
          </a:xfrm>
          <a:prstGeom prst="rect">
            <a:avLst/>
          </a:prstGeom>
          <a:noFill/>
          <a:ln>
            <a:noFill/>
          </a:ln>
        </p:spPr>
      </p:pic>
      <p:sp>
        <p:nvSpPr>
          <p:cNvPr id="329" name="Google Shape;329;p50"/>
          <p:cNvSpPr txBox="1"/>
          <p:nvPr/>
        </p:nvSpPr>
        <p:spPr>
          <a:xfrm>
            <a:off x="185900" y="174500"/>
            <a:ext cx="4878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venir"/>
                <a:ea typeface="Avenir"/>
                <a:cs typeface="Avenir"/>
                <a:sym typeface="Avenir"/>
              </a:rPr>
              <a:t>The Essential Education Experience</a:t>
            </a:r>
            <a:endParaRPr sz="2200">
              <a:latin typeface="Avenir"/>
              <a:ea typeface="Avenir"/>
              <a:cs typeface="Avenir"/>
              <a:sym typeface="Avenir"/>
            </a:endParaRPr>
          </a:p>
        </p:txBody>
      </p:sp>
      <p:pic>
        <p:nvPicPr>
          <p:cNvPr id="330" name="Google Shape;330;p50"/>
          <p:cNvPicPr preferRelativeResize="0"/>
          <p:nvPr/>
        </p:nvPicPr>
        <p:blipFill rotWithShape="1">
          <a:blip r:embed="rId8">
            <a:alphaModFix/>
          </a:blip>
          <a:srcRect l="60791" t="-51432" r="-27280" b="35436"/>
          <a:stretch/>
        </p:blipFill>
        <p:spPr>
          <a:xfrm>
            <a:off x="6123075" y="-242675"/>
            <a:ext cx="2594699" cy="4925875"/>
          </a:xfrm>
          <a:prstGeom prst="rect">
            <a:avLst/>
          </a:prstGeom>
          <a:noFill/>
          <a:ln>
            <a:noFill/>
          </a:ln>
        </p:spPr>
      </p:pic>
    </p:spTree>
  </p:cSld>
  <p:clrMapOvr>
    <a:masterClrMapping/>
  </p:clrMapOvr>
</p:sld>
</file>

<file path=ppt/theme/theme1.xml><?xml version="1.0" encoding="utf-8"?>
<a:theme xmlns:a="http://schemas.openxmlformats.org/drawingml/2006/main" name="Essential Educ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1328</Words>
  <Application>Microsoft Office PowerPoint</Application>
  <PresentationFormat>On-screen Show (16:9)</PresentationFormat>
  <Paragraphs>203</Paragraphs>
  <Slides>20</Slides>
  <Notes>20</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Open Sans</vt:lpstr>
      <vt:lpstr>Calibri</vt:lpstr>
      <vt:lpstr>Helvetica Neue</vt:lpstr>
      <vt:lpstr>Avenir</vt:lpstr>
      <vt:lpstr>Essential Education</vt:lpstr>
      <vt:lpstr>Simple Light</vt:lpstr>
      <vt:lpstr>Simple Dark</vt:lpstr>
      <vt:lpstr>Nuts &amp; Bolts of Essential Ed</vt:lpstr>
      <vt:lpstr>PowerPoint Presentation</vt:lpstr>
      <vt:lpstr>PowerPoint Presentation</vt:lpstr>
      <vt:lpstr>High Impact Practices</vt:lpstr>
      <vt:lpstr>PowerPoint Presentation</vt:lpstr>
      <vt:lpstr>PowerPoint Presentation</vt:lpstr>
      <vt:lpstr>PowerPoint Presentation</vt:lpstr>
      <vt:lpstr>PowerPoint Presentation</vt:lpstr>
      <vt:lpstr>PowerPoint Presentation</vt:lpstr>
      <vt:lpstr>Spring 2024 RFP awardees “Reading the Forest” - Tara Bal (CRFRES) “Exploring Language Acquisition and Language Teaching” - Estela Mira Barrenda (HU) “Community &amp; Social Problems”  - Susanna Peters (SS) “History of Hockey”  - Mark and Laura Rouleau (SS) “Community Archaeology of Energy”  - Timothy Scarlett (SS) “Guided Learning for Digital Newcomers”  - Kay Tislar (CLS) and Charles Wallace (CS) “Public Policy Lab at Michigan Tech”  - Adam Wellstead (SS) “The Documentary Experience” - Erin Smith (HU)</vt:lpstr>
      <vt:lpstr>PowerPoint Presentation</vt:lpstr>
      <vt:lpstr>Adaptation to Global Change  Communication and Change  Creativity and Expression Data and Decisions Diversity Studies Entrepreneurship Ethics of AI/Socially Responsible Technologies Human-Centered Design Humans and the Environment Education, Outreach, and Community Engagement  Global Cultures Law and Policy Leadership Markets and Society Personal Health and Wellness Public Health Sustainability    </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Stephen Patchin</dc:creator>
  <cp:lastModifiedBy>Stephen Patchin</cp:lastModifiedBy>
  <cp:revision>1</cp:revision>
  <dcterms:modified xsi:type="dcterms:W3CDTF">2024-10-17T12:05:54Z</dcterms:modified>
</cp:coreProperties>
</file>