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7" r:id="rId4"/>
  </p:sldMasterIdLst>
  <p:notesMasterIdLst>
    <p:notesMasterId r:id="rId15"/>
  </p:notesMasterIdLst>
  <p:sldIdLst>
    <p:sldId id="273" r:id="rId5"/>
    <p:sldId id="288" r:id="rId6"/>
    <p:sldId id="289" r:id="rId7"/>
    <p:sldId id="290" r:id="rId8"/>
    <p:sldId id="291" r:id="rId9"/>
    <p:sldId id="292" r:id="rId10"/>
    <p:sldId id="293" r:id="rId11"/>
    <p:sldId id="296" r:id="rId12"/>
    <p:sldId id="294" r:id="rId13"/>
    <p:sldId id="295"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7073096-DFA6-47B7-A059-3D99D1EEB721}" v="13" dt="2021-04-20T20:31:33.46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06" autoAdjust="0"/>
    <p:restoredTop sz="94619" autoAdjust="0"/>
  </p:normalViewPr>
  <p:slideViewPr>
    <p:cSldViewPr snapToGrid="0">
      <p:cViewPr>
        <p:scale>
          <a:sx n="99" d="100"/>
          <a:sy n="99" d="100"/>
        </p:scale>
        <p:origin x="984" y="2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244D0C-7B67-406D-9B62-AA0392F3FD69}" type="datetimeFigureOut">
              <a:rPr lang="en-US" smtClean="0"/>
              <a:t>4/19/2021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36865B-775E-4DE3-A662-CDEA449002ED}" type="slidenum">
              <a:rPr lang="en-US" smtClean="0"/>
              <a:t>‹#›</a:t>
            </a:fld>
            <a:endParaRPr lang="en-US"/>
          </a:p>
        </p:txBody>
      </p:sp>
    </p:spTree>
    <p:extLst>
      <p:ext uri="{BB962C8B-B14F-4D97-AF65-F5344CB8AC3E}">
        <p14:creationId xmlns:p14="http://schemas.microsoft.com/office/powerpoint/2010/main" val="5703477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None/>
            </a:pPr>
            <a:endParaRPr lang="en-US" b="0" i="0" cap="all" dirty="0">
              <a:solidFill>
                <a:srgbClr val="333333"/>
              </a:solidFill>
              <a:effectLst/>
              <a:latin typeface="PT Sans"/>
            </a:endParaRPr>
          </a:p>
          <a:p>
            <a:pPr algn="l"/>
            <a:r>
              <a:rPr lang="en-US" b="0" i="0" dirty="0">
                <a:solidFill>
                  <a:srgbClr val="333333"/>
                </a:solidFill>
                <a:effectLst/>
                <a:latin typeface="Arial" panose="020B0604020202020204" pitchFamily="34" charset="0"/>
              </a:rPr>
              <a:t>Objective:</a:t>
            </a:r>
            <a:endParaRPr lang="en-US" b="0" i="0" dirty="0">
              <a:solidFill>
                <a:srgbClr val="333333"/>
              </a:solidFill>
              <a:effectLst/>
              <a:latin typeface="Times New Roman" panose="02020603050405020304" pitchFamily="18" charset="0"/>
            </a:endParaRPr>
          </a:p>
          <a:p>
            <a:pPr algn="l">
              <a:buFont typeface="+mj-lt"/>
              <a:buAutoNum type="arabicPeriod"/>
            </a:pPr>
            <a:r>
              <a:rPr lang="en-US" b="0" i="0" dirty="0">
                <a:solidFill>
                  <a:srgbClr val="333333"/>
                </a:solidFill>
                <a:effectLst/>
                <a:latin typeface="Arial" panose="020B0604020202020204" pitchFamily="34" charset="0"/>
              </a:rPr>
              <a:t>Identify a group of bees that have a specialized relationship with their host plant</a:t>
            </a:r>
            <a:endParaRPr lang="en-US" b="0" i="0" dirty="0">
              <a:solidFill>
                <a:srgbClr val="333333"/>
              </a:solidFill>
              <a:effectLst/>
              <a:latin typeface="Times New Roman" panose="02020603050405020304" pitchFamily="18" charset="0"/>
            </a:endParaRPr>
          </a:p>
          <a:p>
            <a:pPr algn="l">
              <a:buFont typeface="+mj-lt"/>
              <a:buAutoNum type="arabicPeriod"/>
            </a:pPr>
            <a:r>
              <a:rPr lang="en-US" b="0" i="0" dirty="0">
                <a:solidFill>
                  <a:srgbClr val="333333"/>
                </a:solidFill>
                <a:effectLst/>
                <a:latin typeface="Arial" panose="020B0604020202020204" pitchFamily="34" charset="0"/>
              </a:rPr>
              <a:t>Identify the food cultures that benefit from the fruit produced by the host plant</a:t>
            </a:r>
            <a:endParaRPr lang="en-US" b="0" i="0" dirty="0">
              <a:solidFill>
                <a:srgbClr val="333333"/>
              </a:solidFill>
              <a:effectLst/>
              <a:latin typeface="Times New Roman" panose="02020603050405020304" pitchFamily="18" charset="0"/>
            </a:endParaRPr>
          </a:p>
          <a:p>
            <a:pPr algn="l">
              <a:buFont typeface="+mj-lt"/>
              <a:buAutoNum type="arabicPeriod"/>
            </a:pPr>
            <a:r>
              <a:rPr lang="en-US" b="0" i="0" dirty="0">
                <a:solidFill>
                  <a:srgbClr val="333333"/>
                </a:solidFill>
                <a:effectLst/>
                <a:latin typeface="Arial" panose="020B0604020202020204" pitchFamily="34" charset="0"/>
              </a:rPr>
              <a:t>Understand the role the people have played in maintaining the relationship with the host plant therefore a relationship with the bees</a:t>
            </a:r>
            <a:endParaRPr lang="en-US" b="0" i="0" dirty="0">
              <a:solidFill>
                <a:srgbClr val="333333"/>
              </a:solidFill>
              <a:effectLst/>
              <a:latin typeface="Times New Roman" panose="02020603050405020304" pitchFamily="18" charset="0"/>
            </a:endParaRPr>
          </a:p>
          <a:p>
            <a:pPr algn="l"/>
            <a:r>
              <a:rPr lang="en-US" b="0" i="0" dirty="0">
                <a:solidFill>
                  <a:srgbClr val="333333"/>
                </a:solidFill>
                <a:effectLst/>
                <a:latin typeface="Arial" panose="020B0604020202020204" pitchFamily="34" charset="0"/>
              </a:rPr>
              <a:t>Methods:</a:t>
            </a:r>
            <a:endParaRPr lang="en-US" b="0" i="0" dirty="0">
              <a:solidFill>
                <a:srgbClr val="333333"/>
              </a:solidFill>
              <a:effectLst/>
              <a:latin typeface="Times New Roman" panose="02020603050405020304" pitchFamily="18" charset="0"/>
            </a:endParaRPr>
          </a:p>
          <a:p>
            <a:pPr algn="l">
              <a:buFont typeface="+mj-lt"/>
              <a:buAutoNum type="arabicPeriod"/>
            </a:pPr>
            <a:r>
              <a:rPr lang="en-US" b="0" i="0" dirty="0">
                <a:solidFill>
                  <a:srgbClr val="333333"/>
                </a:solidFill>
                <a:effectLst/>
                <a:latin typeface="Arial" panose="020B0604020202020204" pitchFamily="34" charset="0"/>
              </a:rPr>
              <a:t>Search specialist bees species</a:t>
            </a:r>
            <a:endParaRPr lang="en-US" b="0" i="0" dirty="0">
              <a:solidFill>
                <a:srgbClr val="333333"/>
              </a:solidFill>
              <a:effectLst/>
              <a:latin typeface="Times New Roman" panose="02020603050405020304" pitchFamily="18" charset="0"/>
            </a:endParaRPr>
          </a:p>
          <a:p>
            <a:pPr algn="l">
              <a:buFont typeface="+mj-lt"/>
              <a:buAutoNum type="arabicPeriod"/>
            </a:pPr>
            <a:r>
              <a:rPr lang="en-US" b="0" i="0" dirty="0">
                <a:solidFill>
                  <a:srgbClr val="333333"/>
                </a:solidFill>
                <a:effectLst/>
                <a:latin typeface="Arial" panose="020B0604020202020204" pitchFamily="34" charset="0"/>
              </a:rPr>
              <a:t>Literature review of large functional group, squash bees, utilizing Colorado State University academic premier </a:t>
            </a:r>
            <a:endParaRPr lang="en-US" b="0" i="0" dirty="0">
              <a:solidFill>
                <a:srgbClr val="333333"/>
              </a:solidFill>
              <a:effectLst/>
              <a:latin typeface="Times New Roman" panose="02020603050405020304" pitchFamily="18" charset="0"/>
            </a:endParaRPr>
          </a:p>
          <a:p>
            <a:pPr algn="l">
              <a:buFont typeface="+mj-lt"/>
              <a:buAutoNum type="arabicPeriod"/>
            </a:pPr>
            <a:r>
              <a:rPr lang="en-US" b="0" i="0" dirty="0">
                <a:solidFill>
                  <a:srgbClr val="333333"/>
                </a:solidFill>
                <a:effectLst/>
                <a:latin typeface="Arial" panose="020B0604020202020204" pitchFamily="34" charset="0"/>
              </a:rPr>
              <a:t>With search parameters specific to two subfamilies (</a:t>
            </a:r>
            <a:r>
              <a:rPr lang="en-US" b="0" i="1" dirty="0" err="1">
                <a:solidFill>
                  <a:srgbClr val="333333"/>
                </a:solidFill>
                <a:effectLst/>
                <a:latin typeface="Arial" panose="020B0604020202020204" pitchFamily="34" charset="0"/>
              </a:rPr>
              <a:t>Peponapis</a:t>
            </a:r>
            <a:r>
              <a:rPr lang="en-US" b="0" i="0" dirty="0">
                <a:solidFill>
                  <a:srgbClr val="333333"/>
                </a:solidFill>
                <a:effectLst/>
                <a:latin typeface="Arial" panose="020B0604020202020204" pitchFamily="34" charset="0"/>
              </a:rPr>
              <a:t> and </a:t>
            </a:r>
            <a:r>
              <a:rPr lang="en-US" b="0" i="1" dirty="0" err="1">
                <a:solidFill>
                  <a:srgbClr val="333333"/>
                </a:solidFill>
                <a:effectLst/>
                <a:latin typeface="Arial" panose="020B0604020202020204" pitchFamily="34" charset="0"/>
              </a:rPr>
              <a:t>Xenoglossa</a:t>
            </a:r>
            <a:r>
              <a:rPr lang="en-US" b="0" i="0" dirty="0">
                <a:solidFill>
                  <a:srgbClr val="333333"/>
                </a:solidFill>
                <a:effectLst/>
                <a:latin typeface="Arial" panose="020B0604020202020204" pitchFamily="34" charset="0"/>
              </a:rPr>
              <a:t>), identify host plant native to North America (squash)</a:t>
            </a:r>
            <a:endParaRPr lang="en-US" b="0" i="0" dirty="0">
              <a:solidFill>
                <a:srgbClr val="333333"/>
              </a:solidFill>
              <a:effectLst/>
              <a:latin typeface="Times New Roman" panose="02020603050405020304" pitchFamily="18" charset="0"/>
            </a:endParaRPr>
          </a:p>
          <a:p>
            <a:pPr algn="l">
              <a:buFont typeface="+mj-lt"/>
              <a:buAutoNum type="arabicPeriod"/>
            </a:pPr>
            <a:r>
              <a:rPr lang="en-US" b="0" i="0" dirty="0">
                <a:solidFill>
                  <a:srgbClr val="333333"/>
                </a:solidFill>
                <a:effectLst/>
                <a:latin typeface="Arial" panose="020B0604020202020204" pitchFamily="34" charset="0"/>
              </a:rPr>
              <a:t>Utilize extension literature to identify the cultural significance of the host plant</a:t>
            </a:r>
            <a:endParaRPr lang="en-US" b="0" i="0" dirty="0">
              <a:solidFill>
                <a:srgbClr val="333333"/>
              </a:solidFill>
              <a:effectLst/>
              <a:latin typeface="Times New Roman" panose="02020603050405020304" pitchFamily="18" charset="0"/>
            </a:endParaRPr>
          </a:p>
          <a:p>
            <a:pPr algn="l">
              <a:buFont typeface="+mj-lt"/>
              <a:buAutoNum type="arabicPeriod"/>
            </a:pPr>
            <a:r>
              <a:rPr lang="en-US" b="0" i="0" dirty="0">
                <a:solidFill>
                  <a:srgbClr val="333333"/>
                </a:solidFill>
                <a:effectLst/>
                <a:latin typeface="Arial" panose="020B0604020202020204" pitchFamily="34" charset="0"/>
              </a:rPr>
              <a:t>Utilize Traditional Ecological Knowledge and personal knowledge of Native and African American cultural to draw intersectional connections between ecology and culture</a:t>
            </a:r>
            <a:endParaRPr lang="en-US" b="0" i="0" dirty="0">
              <a:solidFill>
                <a:srgbClr val="333333"/>
              </a:solidFill>
              <a:effectLst/>
              <a:latin typeface="Times New Roman" panose="02020603050405020304" pitchFamily="18" charset="0"/>
            </a:endParaRPr>
          </a:p>
          <a:p>
            <a:pPr algn="l">
              <a:buFont typeface="+mj-lt"/>
              <a:buAutoNum type="arabicPeriod"/>
            </a:pPr>
            <a:r>
              <a:rPr lang="en-US" b="0" i="0" dirty="0" err="1">
                <a:solidFill>
                  <a:srgbClr val="333333"/>
                </a:solidFill>
                <a:effectLst/>
                <a:latin typeface="Arial" panose="020B0604020202020204" pitchFamily="34" charset="0"/>
              </a:rPr>
              <a:t>Futher</a:t>
            </a:r>
            <a:r>
              <a:rPr lang="en-US" b="0" i="0" dirty="0">
                <a:solidFill>
                  <a:srgbClr val="333333"/>
                </a:solidFill>
                <a:effectLst/>
                <a:latin typeface="Arial" panose="020B0604020202020204" pitchFamily="34" charset="0"/>
              </a:rPr>
              <a:t> ecological connections through phylogenetic trees</a:t>
            </a:r>
            <a:endParaRPr lang="en-US" b="0" i="0" dirty="0">
              <a:solidFill>
                <a:srgbClr val="333333"/>
              </a:solidFill>
              <a:effectLst/>
              <a:latin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0D36865B-775E-4DE3-A662-CDEA449002ED}" type="slidenum">
              <a:rPr lang="en-US" smtClean="0"/>
              <a:t>2</a:t>
            </a:fld>
            <a:endParaRPr lang="en-US"/>
          </a:p>
        </p:txBody>
      </p:sp>
    </p:spTree>
    <p:extLst>
      <p:ext uri="{BB962C8B-B14F-4D97-AF65-F5344CB8AC3E}">
        <p14:creationId xmlns:p14="http://schemas.microsoft.com/office/powerpoint/2010/main" val="29498962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33333"/>
                </a:solidFill>
                <a:effectLst/>
                <a:latin typeface="Arial" panose="020B0604020202020204" pitchFamily="34" charset="0"/>
              </a:rPr>
              <a:t>Group pepo is domesticated in squash bees.  Castellanos-Morales et al (2018) performed PCAs within each group of squash to explain the variation and found no environmental differences between closely related taxa, which suggested phylogenetic niche conservatism (PNC). </a:t>
            </a:r>
            <a:r>
              <a:rPr lang="en-US" b="0" i="0" dirty="0" err="1">
                <a:solidFill>
                  <a:srgbClr val="333333"/>
                </a:solidFill>
                <a:effectLst/>
                <a:latin typeface="Arial" panose="020B0604020202020204" pitchFamily="34" charset="0"/>
              </a:rPr>
              <a:t>Contrastly</a:t>
            </a:r>
            <a:r>
              <a:rPr lang="en-US" b="0" i="0" dirty="0">
                <a:solidFill>
                  <a:srgbClr val="333333"/>
                </a:solidFill>
                <a:effectLst/>
                <a:latin typeface="Arial" panose="020B0604020202020204" pitchFamily="34" charset="0"/>
              </a:rPr>
              <a:t>, species distribution models (SDMs) tested via MANOVA analyses and Tukey tests showed significant </a:t>
            </a:r>
            <a:r>
              <a:rPr lang="en-US" b="0" i="0" dirty="0" err="1">
                <a:solidFill>
                  <a:srgbClr val="333333"/>
                </a:solidFill>
                <a:effectLst/>
                <a:latin typeface="Arial" panose="020B0604020202020204" pitchFamily="34" charset="0"/>
              </a:rPr>
              <a:t>differencces</a:t>
            </a:r>
            <a:r>
              <a:rPr lang="en-US" b="0" i="0" dirty="0">
                <a:solidFill>
                  <a:srgbClr val="333333"/>
                </a:solidFill>
                <a:effectLst/>
                <a:latin typeface="Arial" panose="020B0604020202020204" pitchFamily="34" charset="0"/>
              </a:rPr>
              <a:t> (p &lt; 2.2 × 10–16 for MANOVA and p = 0 for Tukey) in the mean environmental conditions occupied by species within each group.  The analyses suggest displacement of the niche </a:t>
            </a:r>
            <a:r>
              <a:rPr lang="en-US" b="0" i="0" dirty="0" err="1">
                <a:solidFill>
                  <a:srgbClr val="333333"/>
                </a:solidFill>
                <a:effectLst/>
                <a:latin typeface="Arial" panose="020B0604020202020204" pitchFamily="34" charset="0"/>
              </a:rPr>
              <a:t>centriod</a:t>
            </a:r>
            <a:r>
              <a:rPr lang="en-US" b="0" i="0" dirty="0">
                <a:solidFill>
                  <a:srgbClr val="333333"/>
                </a:solidFill>
                <a:effectLst/>
                <a:latin typeface="Arial" panose="020B0604020202020204" pitchFamily="34" charset="0"/>
              </a:rPr>
              <a:t> species for each group, but species overlap in the environmental spaces they occupy.</a:t>
            </a:r>
            <a:endParaRPr lang="en-US" dirty="0"/>
          </a:p>
        </p:txBody>
      </p:sp>
      <p:sp>
        <p:nvSpPr>
          <p:cNvPr id="4" name="Slide Number Placeholder 3"/>
          <p:cNvSpPr>
            <a:spLocks noGrp="1"/>
          </p:cNvSpPr>
          <p:nvPr>
            <p:ph type="sldNum" sz="quarter" idx="5"/>
          </p:nvPr>
        </p:nvSpPr>
        <p:spPr/>
        <p:txBody>
          <a:bodyPr/>
          <a:lstStyle/>
          <a:p>
            <a:fld id="{0D36865B-775E-4DE3-A662-CDEA449002ED}" type="slidenum">
              <a:rPr lang="en-US" smtClean="0"/>
              <a:t>3</a:t>
            </a:fld>
            <a:endParaRPr lang="en-US"/>
          </a:p>
        </p:txBody>
      </p:sp>
    </p:spTree>
    <p:extLst>
      <p:ext uri="{BB962C8B-B14F-4D97-AF65-F5344CB8AC3E}">
        <p14:creationId xmlns:p14="http://schemas.microsoft.com/office/powerpoint/2010/main" val="40871451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33333"/>
                </a:solidFill>
                <a:effectLst/>
                <a:latin typeface="Arial" panose="020B0604020202020204" pitchFamily="34" charset="0"/>
              </a:rPr>
              <a:t>López-Uribe's team at Cornell University used molecular markers to infer the demographic history and geographic range expansion, estimated to start 10,000 years ago following domestication of </a:t>
            </a:r>
            <a:r>
              <a:rPr lang="en-US" b="0" i="1" dirty="0">
                <a:solidFill>
                  <a:srgbClr val="333333"/>
                </a:solidFill>
                <a:effectLst/>
                <a:latin typeface="Arial" panose="020B0604020202020204" pitchFamily="34" charset="0"/>
              </a:rPr>
              <a:t>C. pepo</a:t>
            </a:r>
            <a:r>
              <a:rPr lang="en-US" b="0" i="0" dirty="0">
                <a:solidFill>
                  <a:srgbClr val="333333"/>
                </a:solidFill>
                <a:effectLst/>
                <a:latin typeface="Arial" panose="020B0604020202020204" pitchFamily="34" charset="0"/>
              </a:rPr>
              <a:t>, squash bees, </a:t>
            </a:r>
            <a:r>
              <a:rPr lang="en-US" b="0" i="1" dirty="0">
                <a:solidFill>
                  <a:srgbClr val="333333"/>
                </a:solidFill>
                <a:effectLst/>
                <a:latin typeface="Arial" panose="020B0604020202020204" pitchFamily="34" charset="0"/>
              </a:rPr>
              <a:t>P. </a:t>
            </a:r>
            <a:r>
              <a:rPr lang="en-US" b="0" i="1" dirty="0" err="1">
                <a:solidFill>
                  <a:srgbClr val="333333"/>
                </a:solidFill>
                <a:effectLst/>
                <a:latin typeface="Arial" panose="020B0604020202020204" pitchFamily="34" charset="0"/>
              </a:rPr>
              <a:t>pruinosa</a:t>
            </a:r>
            <a:r>
              <a:rPr lang="en-US" b="0" i="0" dirty="0">
                <a:solidFill>
                  <a:srgbClr val="333333"/>
                </a:solidFill>
                <a:effectLst/>
                <a:latin typeface="Arial" panose="020B0604020202020204" pitchFamily="34" charset="0"/>
              </a:rPr>
              <a:t>.  The team focused on the expansion into Eastern North America where squash bees are abundant and important pollinators of </a:t>
            </a:r>
            <a:r>
              <a:rPr lang="en-US" b="0" i="0" dirty="0" err="1">
                <a:solidFill>
                  <a:srgbClr val="333333"/>
                </a:solidFill>
                <a:effectLst/>
                <a:latin typeface="Arial" panose="020B0604020202020204" pitchFamily="34" charset="0"/>
              </a:rPr>
              <a:t>Curcubita</a:t>
            </a:r>
            <a:r>
              <a:rPr lang="en-US" b="0" i="0" dirty="0">
                <a:solidFill>
                  <a:srgbClr val="333333"/>
                </a:solidFill>
                <a:effectLst/>
                <a:latin typeface="Arial" panose="020B0604020202020204" pitchFamily="34" charset="0"/>
              </a:rPr>
              <a:t>.  The team hypothesized colonization path of eastern North America tested by approximate Bayesian computation (ABC). The maps show possible colonization routes and the tree topologies of hypothesized demographic scenarios.  Microsatellite markers and coalescent simulations were used to test the hypothesis.</a:t>
            </a:r>
          </a:p>
          <a:p>
            <a:endParaRPr lang="en-US" b="0" i="0" dirty="0">
              <a:solidFill>
                <a:srgbClr val="333333"/>
              </a:solidFill>
              <a:effectLst/>
              <a:latin typeface="Arial" panose="020B0604020202020204" pitchFamily="34" charset="0"/>
            </a:endParaRPr>
          </a:p>
          <a:p>
            <a:r>
              <a:rPr lang="en-US" b="0" i="0" dirty="0">
                <a:solidFill>
                  <a:srgbClr val="333333"/>
                </a:solidFill>
                <a:effectLst/>
                <a:latin typeface="Arial" panose="020B0604020202020204" pitchFamily="34" charset="0"/>
              </a:rPr>
              <a:t>López-Uribe et al (2016) geographical distribution of allele frequencies for 17 populations of </a:t>
            </a:r>
            <a:r>
              <a:rPr lang="en-US" b="0" i="1" dirty="0" err="1">
                <a:solidFill>
                  <a:srgbClr val="333333"/>
                </a:solidFill>
                <a:effectLst/>
                <a:latin typeface="Arial" panose="020B0604020202020204" pitchFamily="34" charset="0"/>
              </a:rPr>
              <a:t>Peponapis</a:t>
            </a:r>
            <a:r>
              <a:rPr lang="en-US" b="0" i="1" dirty="0">
                <a:solidFill>
                  <a:srgbClr val="333333"/>
                </a:solidFill>
                <a:effectLst/>
                <a:latin typeface="Arial" panose="020B0604020202020204" pitchFamily="34" charset="0"/>
              </a:rPr>
              <a:t> </a:t>
            </a:r>
            <a:r>
              <a:rPr lang="en-US" b="0" i="1" dirty="0" err="1">
                <a:solidFill>
                  <a:srgbClr val="333333"/>
                </a:solidFill>
                <a:effectLst/>
                <a:latin typeface="Arial" panose="020B0604020202020204" pitchFamily="34" charset="0"/>
              </a:rPr>
              <a:t>pruinosa</a:t>
            </a:r>
            <a:r>
              <a:rPr lang="en-US" b="0" i="0" dirty="0">
                <a:solidFill>
                  <a:srgbClr val="333333"/>
                </a:solidFill>
                <a:effectLst/>
                <a:latin typeface="Arial" panose="020B0604020202020204" pitchFamily="34" charset="0"/>
              </a:rPr>
              <a:t>. The pie charts represent microsatellite marker and allele frequencies.  Each color is a different microsatellite marker of a different allele. Pop. from Arizona, Delaware, Iowa, Massachusetts, and Vermont, are not shown in the figure.</a:t>
            </a:r>
            <a:endParaRPr lang="en-US" dirty="0"/>
          </a:p>
        </p:txBody>
      </p:sp>
      <p:sp>
        <p:nvSpPr>
          <p:cNvPr id="4" name="Slide Number Placeholder 3"/>
          <p:cNvSpPr>
            <a:spLocks noGrp="1"/>
          </p:cNvSpPr>
          <p:nvPr>
            <p:ph type="sldNum" sz="quarter" idx="5"/>
          </p:nvPr>
        </p:nvSpPr>
        <p:spPr/>
        <p:txBody>
          <a:bodyPr/>
          <a:lstStyle/>
          <a:p>
            <a:fld id="{0D36865B-775E-4DE3-A662-CDEA449002ED}" type="slidenum">
              <a:rPr lang="en-US" smtClean="0"/>
              <a:t>4</a:t>
            </a:fld>
            <a:endParaRPr lang="en-US"/>
          </a:p>
        </p:txBody>
      </p:sp>
    </p:spTree>
    <p:extLst>
      <p:ext uri="{BB962C8B-B14F-4D97-AF65-F5344CB8AC3E}">
        <p14:creationId xmlns:p14="http://schemas.microsoft.com/office/powerpoint/2010/main" val="34133466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Schaefer and </a:t>
            </a:r>
            <a:r>
              <a:rPr lang="en-US" dirty="0" err="1"/>
              <a:t>Renne</a:t>
            </a:r>
            <a:r>
              <a:rPr lang="en-US" dirty="0"/>
              <a:t> (http://doi.org/10.1016/j.ympev.2008.01.030)r (2008) illustrate parsimonious </a:t>
            </a:r>
            <a:r>
              <a:rPr lang="en-US" dirty="0" err="1"/>
              <a:t>phylogentic</a:t>
            </a:r>
            <a:r>
              <a:rPr lang="en-US" dirty="0"/>
              <a:t> trees between bee tribes in Europe, Asia, Africa, and Australia. Highlighted in red are African bee tribes. Bees highlighted in blue, green, and yellow can be found in Europe (specifically </a:t>
            </a:r>
            <a:r>
              <a:rPr lang="en-US" dirty="0" err="1"/>
              <a:t>squenced</a:t>
            </a:r>
            <a:r>
              <a:rPr lang="en-US" dirty="0"/>
              <a:t> from Germany, Bavaria). </a:t>
            </a:r>
            <a:r>
              <a:rPr lang="en-US" dirty="0" err="1"/>
              <a:t>Ctenoplectrini</a:t>
            </a:r>
            <a:r>
              <a:rPr lang="en-US" dirty="0"/>
              <a:t> a formed a monophyletic group with 80% ML bootstrap support and 100% posterior probability (PP) sister to the </a:t>
            </a:r>
            <a:r>
              <a:rPr lang="en-US" dirty="0" err="1"/>
              <a:t>Eucerini</a:t>
            </a:r>
            <a:r>
              <a:rPr lang="en-US" dirty="0"/>
              <a:t> (</a:t>
            </a:r>
            <a:r>
              <a:rPr lang="en-US" dirty="0" err="1"/>
              <a:t>Eucera</a:t>
            </a:r>
            <a:r>
              <a:rPr lang="en-US" dirty="0"/>
              <a:t>), such as the species in green. The split between the groups is estimated to have occurred 56 </a:t>
            </a:r>
            <a:r>
              <a:rPr lang="en-US" dirty="0" err="1"/>
              <a:t>mya</a:t>
            </a:r>
            <a:r>
              <a:rPr lang="en-US" dirty="0"/>
              <a:t> (Early Eocene). All highlighted groups are a part of the family Apidae that has a presence of interest in North American (squash bees) and in Africa.</a:t>
            </a:r>
          </a:p>
        </p:txBody>
      </p:sp>
      <p:sp>
        <p:nvSpPr>
          <p:cNvPr id="4" name="Slide Number Placeholder 3"/>
          <p:cNvSpPr>
            <a:spLocks noGrp="1"/>
          </p:cNvSpPr>
          <p:nvPr>
            <p:ph type="sldNum" sz="quarter" idx="5"/>
          </p:nvPr>
        </p:nvSpPr>
        <p:spPr/>
        <p:txBody>
          <a:bodyPr/>
          <a:lstStyle/>
          <a:p>
            <a:fld id="{0D36865B-775E-4DE3-A662-CDEA449002ED}" type="slidenum">
              <a:rPr lang="en-US" smtClean="0"/>
              <a:t>6</a:t>
            </a:fld>
            <a:endParaRPr lang="en-US"/>
          </a:p>
        </p:txBody>
      </p:sp>
    </p:spTree>
    <p:extLst>
      <p:ext uri="{BB962C8B-B14F-4D97-AF65-F5344CB8AC3E}">
        <p14:creationId xmlns:p14="http://schemas.microsoft.com/office/powerpoint/2010/main" val="5107613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D291B17-9318-49DB-B28B-6E5994AE9581}" type="datetime1">
              <a:rPr lang="en-US" smtClean="0"/>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356779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D291B17-9318-49DB-B28B-6E5994AE9581}" type="datetime1">
              <a:rPr lang="en-US" smtClean="0"/>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577806884"/>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D291B17-9318-49DB-B28B-6E5994AE9581}" type="datetime1">
              <a:rPr lang="en-US" smtClean="0"/>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983201974"/>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D291B17-9318-49DB-B28B-6E5994AE9581}" type="datetime1">
              <a:rPr lang="en-US" smtClean="0"/>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762612134"/>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D291B17-9318-49DB-B28B-6E5994AE9581}" type="datetime1">
              <a:rPr lang="en-US" smtClean="0"/>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93033187"/>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D291B17-9318-49DB-B28B-6E5994AE9581}" type="datetime1">
              <a:rPr lang="en-US" smtClean="0"/>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685438071"/>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291B17-9318-49DB-B28B-6E5994AE9581}" type="datetime1">
              <a:rPr lang="en-US" smtClean="0"/>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682719483"/>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291B17-9318-49DB-B28B-6E5994AE9581}" type="datetime1">
              <a:rPr lang="en-US" smtClean="0"/>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555261047"/>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8DD82B9-B8EE-4375-B6FF-88FA6ABB15D9}" type="datetime1">
              <a:rPr lang="en-US" smtClean="0"/>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958538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2497495-0637-405E-AE64-5CC7506D51F5}" type="datetime1">
              <a:rPr lang="en-US" smtClean="0"/>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919530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4/19/2021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966334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4/19/2021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689015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4/19/2021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959044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4/19/2021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120236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82884F1-FFEA-405F-9602-3DCA865EDA4E}" type="datetime1">
              <a:rPr lang="en-US" smtClean="0"/>
              <a:t>4/19/2021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856194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4/19/2021</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9996995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D291B17-9318-49DB-B28B-6E5994AE9581}" type="datetime1">
              <a:rPr lang="en-US" smtClean="0"/>
              <a:t>4/19/2021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365712868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dx.doi.org/10.1098%2Frspb.2016.0443"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hyperlink" Target="(https:/www.eatingwell.com/recipe/250780/three-sisters-succotash" TargetMode="External"/><Relationship Id="rId7" Type="http://schemas.openxmlformats.org/officeDocument/2006/relationships/image" Target="../media/image12.png"/><Relationship Id="rId2" Type="http://schemas.openxmlformats.org/officeDocument/2006/relationships/hyperlink" Target="https://www.nhlbi.nih.gov/health/educational/healthdisp/pdf/recipes/Recipes-African-American.pdf" TargetMode="External"/><Relationship Id="rId1" Type="http://schemas.openxmlformats.org/officeDocument/2006/relationships/slideLayout" Target="../slideLayouts/slideLayout2.xml"/><Relationship Id="rId6" Type="http://schemas.openxmlformats.org/officeDocument/2006/relationships/hyperlink" Target="https://www.louisianacookin.com/creole-cushaw-pie" TargetMode="External"/><Relationship Id="rId5" Type="http://schemas.openxmlformats.org/officeDocument/2006/relationships/hyperlink" Target="https://napi.navajopride.com/media/recipes" TargetMode="External"/><Relationship Id="rId4" Type="http://schemas.openxmlformats.org/officeDocument/2006/relationships/hyperlink" Target="https://www.pbs.org/food/recipes/old-school-squash-onions/"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21E816-31F5-48BB-BD02-D15F2F18B48A}"/>
              </a:ext>
            </a:extLst>
          </p:cNvPr>
          <p:cNvSpPr>
            <a:spLocks noGrp="1"/>
          </p:cNvSpPr>
          <p:nvPr>
            <p:ph type="ctrTitle"/>
          </p:nvPr>
        </p:nvSpPr>
        <p:spPr>
          <a:xfrm>
            <a:off x="6094856" y="1261331"/>
            <a:ext cx="3179146" cy="2786430"/>
          </a:xfrm>
        </p:spPr>
        <p:txBody>
          <a:bodyPr>
            <a:normAutofit/>
          </a:bodyPr>
          <a:lstStyle/>
          <a:p>
            <a:pPr>
              <a:lnSpc>
                <a:spcPct val="90000"/>
              </a:lnSpc>
            </a:pPr>
            <a:r>
              <a:rPr lang="en-US" sz="2200"/>
              <a:t>Bees at the Table: Ecological and Cultural Connections between African American and Native American Cuisines</a:t>
            </a:r>
          </a:p>
        </p:txBody>
      </p:sp>
      <p:sp>
        <p:nvSpPr>
          <p:cNvPr id="3" name="Subtitle 2">
            <a:extLst>
              <a:ext uri="{FF2B5EF4-FFF2-40B4-BE49-F238E27FC236}">
                <a16:creationId xmlns:a16="http://schemas.microsoft.com/office/drawing/2014/main" id="{835D6E6B-3353-491C-A3C6-F278D6CED8B3}"/>
              </a:ext>
            </a:extLst>
          </p:cNvPr>
          <p:cNvSpPr>
            <a:spLocks noGrp="1"/>
          </p:cNvSpPr>
          <p:nvPr>
            <p:ph type="subTitle" idx="1"/>
          </p:nvPr>
        </p:nvSpPr>
        <p:spPr>
          <a:xfrm>
            <a:off x="6094375" y="4047760"/>
            <a:ext cx="3179628" cy="1548909"/>
          </a:xfrm>
        </p:spPr>
        <p:txBody>
          <a:bodyPr>
            <a:normAutofit fontScale="62500" lnSpcReduction="20000"/>
          </a:bodyPr>
          <a:lstStyle/>
          <a:p>
            <a:r>
              <a:rPr lang="en-US" dirty="0"/>
              <a:t>Soleil Culley</a:t>
            </a:r>
          </a:p>
          <a:p>
            <a:r>
              <a:rPr lang="en-US" dirty="0"/>
              <a:t>Mentors: Dr. Gillian Bowser Sarah Whipple</a:t>
            </a:r>
          </a:p>
          <a:p>
            <a:r>
              <a:rPr lang="en-US" dirty="0"/>
              <a:t>Colorado State University Department of Biology, Catalyst Program, Colorado State University Department of Ecosystem Science and Sustainability</a:t>
            </a:r>
          </a:p>
          <a:p>
            <a:r>
              <a:rPr lang="en-US" dirty="0"/>
              <a:t>Louis Stokes Alliance for Minority Participation</a:t>
            </a:r>
          </a:p>
        </p:txBody>
      </p:sp>
      <p:pic>
        <p:nvPicPr>
          <p:cNvPr id="4" name="Picture 3">
            <a:extLst>
              <a:ext uri="{FF2B5EF4-FFF2-40B4-BE49-F238E27FC236}">
                <a16:creationId xmlns:a16="http://schemas.microsoft.com/office/drawing/2014/main" id="{601E60EB-0635-4214-86DB-59B9A0C20F43}"/>
              </a:ext>
            </a:extLst>
          </p:cNvPr>
          <p:cNvPicPr>
            <a:picLocks noChangeAspect="1"/>
          </p:cNvPicPr>
          <p:nvPr/>
        </p:nvPicPr>
        <p:blipFill rotWithShape="1">
          <a:blip r:embed="rId2"/>
          <a:srcRect l="641" r="13541" b="2"/>
          <a:stretch/>
        </p:blipFill>
        <p:spPr>
          <a:xfrm>
            <a:off x="888603" y="1261330"/>
            <a:ext cx="4973212" cy="4335340"/>
          </a:xfrm>
          <a:prstGeom prst="rect">
            <a:avLst/>
          </a:prstGeom>
        </p:spPr>
      </p:pic>
    </p:spTree>
    <p:extLst>
      <p:ext uri="{BB962C8B-B14F-4D97-AF65-F5344CB8AC3E}">
        <p14:creationId xmlns:p14="http://schemas.microsoft.com/office/powerpoint/2010/main" val="2424003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2000"/>
                                  </p:stCondLst>
                                  <p:iterate type="lt">
                                    <p:tmPct val="10000"/>
                                  </p:iterate>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4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2000"/>
                                  </p:stCondLst>
                                  <p:iterate type="lt">
                                    <p:tmPct val="10000"/>
                                  </p:iterate>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4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2000"/>
                                  </p:stCondLst>
                                  <p:iterate type="lt">
                                    <p:tmPct val="10000"/>
                                  </p:iterate>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400"/>
                                        <p:tgtEl>
                                          <p:spTgt spid="3">
                                            <p:txEl>
                                              <p:pRg st="3" end="3"/>
                                            </p:txEl>
                                          </p:spTgt>
                                        </p:tgtEl>
                                      </p:cBhvr>
                                    </p:animEffect>
                                  </p:childTnLst>
                                </p:cTn>
                              </p:par>
                              <p:par>
                                <p:cTn id="23" presetID="10" presetClass="entr" presetSubtype="0" fill="hold" grpId="0" nodeType="withEffect">
                                  <p:stCondLst>
                                    <p:cond delay="1000"/>
                                  </p:stCondLst>
                                  <p:iterate type="lt">
                                    <p:tmPct val="10000"/>
                                  </p:iterate>
                                  <p:childTnLst>
                                    <p:set>
                                      <p:cBhvr>
                                        <p:cTn id="24" dur="1" fill="hold">
                                          <p:stCondLst>
                                            <p:cond delay="0"/>
                                          </p:stCondLst>
                                        </p:cTn>
                                        <p:tgtEl>
                                          <p:spTgt spid="2"/>
                                        </p:tgtEl>
                                        <p:attrNameLst>
                                          <p:attrName>style.visibility</p:attrName>
                                        </p:attrNameLst>
                                      </p:cBhvr>
                                      <p:to>
                                        <p:strVal val="visible"/>
                                      </p:to>
                                    </p:set>
                                    <p:animEffect transition="in" filter="fade">
                                      <p:cBhvr>
                                        <p:cTn id="25"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8E44D-25B0-4886-9F6B-B653462D362F}"/>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CCFA58D2-E33E-4B7F-B342-DC67389B40A7}"/>
              </a:ext>
            </a:extLst>
          </p:cNvPr>
          <p:cNvSpPr>
            <a:spLocks noGrp="1"/>
          </p:cNvSpPr>
          <p:nvPr>
            <p:ph idx="1"/>
          </p:nvPr>
        </p:nvSpPr>
        <p:spPr/>
        <p:txBody>
          <a:bodyPr>
            <a:normAutofit fontScale="40000" lnSpcReduction="20000"/>
          </a:bodyPr>
          <a:lstStyle/>
          <a:p>
            <a:r>
              <a:rPr lang="en-US" dirty="0"/>
              <a:t>Cane J. (2018). Squash Pollinators of the Americas Survey (SPAS). https://www.ars.usda.gov/pacific-west-area/loganut/pollinating-insect-biology-management-systematics-research/docs/squash-pollination/ Accessed 15 December 2020 </a:t>
            </a:r>
          </a:p>
          <a:p>
            <a:r>
              <a:rPr lang="en-US" dirty="0"/>
              <a:t>Castellanos-Morales G, Paredes-Torres LM, </a:t>
            </a:r>
            <a:r>
              <a:rPr lang="en-US" dirty="0" err="1"/>
              <a:t>Gámez</a:t>
            </a:r>
            <a:r>
              <a:rPr lang="en-US" dirty="0"/>
              <a:t> N, Hernández-Rosales HS, Sánchez-de la Vega G, Barrera-Redondo J, </a:t>
            </a:r>
            <a:r>
              <a:rPr lang="en-US" dirty="0" err="1"/>
              <a:t>Eguiarte</a:t>
            </a:r>
            <a:r>
              <a:rPr lang="en-US" dirty="0"/>
              <a:t> LE. (2018). Historical biogeography and phylogeny of Cucurbita: insights from ancestral area reconstruction and niche evolution. Molecular phylogenetics and evolution, 128, 38-54. https://doi.org/10.1016/j.ympev.2018.07.016 Howard V. (2021). </a:t>
            </a:r>
          </a:p>
          <a:p>
            <a:r>
              <a:rPr lang="en-US" dirty="0"/>
              <a:t>Old school squash and onions recipe. https://www.pbs.org/food/recipes/old-school-squash-onions/ Accessed 16 March 2021 </a:t>
            </a:r>
            <a:r>
              <a:rPr lang="en-US" dirty="0" err="1"/>
              <a:t>Kady</a:t>
            </a:r>
            <a:r>
              <a:rPr lang="en-US" dirty="0"/>
              <a:t> D. (2020). </a:t>
            </a:r>
          </a:p>
          <a:p>
            <a:r>
              <a:rPr lang="en-US" dirty="0"/>
              <a:t>Farming with Navajo Pride. https://napi.navajopride.com/media/recipes/ Accessed 16 March 2021 King, R. (2010). </a:t>
            </a:r>
          </a:p>
          <a:p>
            <a:r>
              <a:rPr lang="en-US" dirty="0"/>
              <a:t>People on the Move: An Atlas of Migration. Berkeley, CA: University of California Press. Lopez-Uribe MM, Cane JH, </a:t>
            </a:r>
            <a:r>
              <a:rPr lang="en-US" dirty="0" err="1"/>
              <a:t>Minckley</a:t>
            </a:r>
            <a:r>
              <a:rPr lang="en-US" dirty="0"/>
              <a:t> RL, Danforth BN. (2016). </a:t>
            </a:r>
          </a:p>
          <a:p>
            <a:r>
              <a:rPr lang="en-US" dirty="0"/>
              <a:t>Crop domestication facilitated rapid geographical expansion of a specialist pollinator, the squash bee </a:t>
            </a:r>
            <a:r>
              <a:rPr lang="en-US" dirty="0" err="1"/>
              <a:t>Peponapis</a:t>
            </a:r>
            <a:r>
              <a:rPr lang="en-US" dirty="0"/>
              <a:t> </a:t>
            </a:r>
            <a:r>
              <a:rPr lang="en-US" dirty="0" err="1"/>
              <a:t>pruinosa</a:t>
            </a:r>
            <a:r>
              <a:rPr lang="en-US" dirty="0"/>
              <a:t>. Proc. R. Soc. B 283: 20160443. </a:t>
            </a:r>
            <a:r>
              <a:rPr lang="en-US" dirty="0">
                <a:hlinkClick r:id="rId2"/>
              </a:rPr>
              <a:t>https://dx.doi.org/10.1098%2Frspb.2016.0443</a:t>
            </a:r>
            <a:endParaRPr lang="en-US" dirty="0"/>
          </a:p>
          <a:p>
            <a:r>
              <a:rPr lang="en-US" dirty="0"/>
              <a:t> Louisiana </a:t>
            </a:r>
            <a:r>
              <a:rPr lang="en-US" dirty="0" err="1"/>
              <a:t>Cookin</a:t>
            </a:r>
            <a:r>
              <a:rPr lang="en-US" dirty="0"/>
              <a:t>'. (2017). Creole Cushaw Pie. https://www.louisianacookin.com/creole-cushaw-pie/ Accessed 16 March 2021 Lundy R. (2013). </a:t>
            </a:r>
          </a:p>
          <a:p>
            <a:r>
              <a:rPr lang="en-US" dirty="0"/>
              <a:t>Three sisters Succotash. https://www.eatingwell.com/recipe/250780/three-sisters-succotash/ Accessed 16 March 2021 Murphy A. (2018). Meet the three sisters who Sustain Native America. https://www.pbs.org/native-america/blogs/nativevoices/meet-the-three-sisters-who-sustain-native-america/ Accessed 14 March 2021 </a:t>
            </a:r>
          </a:p>
          <a:p>
            <a:r>
              <a:rPr lang="en-US" dirty="0"/>
              <a:t>National Heart, Lung, and Blood Institute. (2017). Soul Food Makeover — Heart Healthy African American Recipes. https://www.nhlbi.nih.gov/health/educational/healthdisp/pdf/recipes/Recipes-African-American.pdf Accessed 16 March 2021 </a:t>
            </a:r>
          </a:p>
          <a:p>
            <a:r>
              <a:rPr lang="en-US" dirty="0"/>
              <a:t>Native Land Digital. (2021). Nativeland.ca. https://native-land.ca/ Accessed 16 March 2021</a:t>
            </a:r>
          </a:p>
          <a:p>
            <a:r>
              <a:rPr lang="en-US" dirty="0"/>
              <a:t> Park S., </a:t>
            </a:r>
            <a:r>
              <a:rPr lang="en-US" dirty="0" err="1"/>
              <a:t>Hongu</a:t>
            </a:r>
            <a:r>
              <a:rPr lang="en-US" dirty="0"/>
              <a:t> N., Daily III JW. (2016). Native American foods: History, culture, and influence on modern diets. J. Ethnic Foods, 3(3), 171-177. https://doi.org/10.1016/j.jef.2016.08.001 </a:t>
            </a:r>
          </a:p>
          <a:p>
            <a:r>
              <a:rPr lang="en-US" dirty="0"/>
              <a:t>Schaefer H, Renner SS. (2008). A phylogeny of the oil bee tribe </a:t>
            </a:r>
            <a:r>
              <a:rPr lang="en-US" dirty="0" err="1"/>
              <a:t>Ctenoplectrini</a:t>
            </a:r>
            <a:r>
              <a:rPr lang="en-US" dirty="0"/>
              <a:t> (Hymenoptera: </a:t>
            </a:r>
            <a:r>
              <a:rPr lang="en-US" dirty="0" err="1"/>
              <a:t>Anthophila</a:t>
            </a:r>
            <a:r>
              <a:rPr lang="en-US" dirty="0"/>
              <a:t>) based on mitochondrial and nuclear data: evidence for Early Eocene divergence and repeated out-of-Africa dispersal. Molecular phylogenetics and evolution, 47(2), 799-811. https://doi-org.ezproxy2.library.colostate.edu/10.1016/j.ympev.2008.01.030 </a:t>
            </a:r>
          </a:p>
          <a:p>
            <a:r>
              <a:rPr lang="en-US" dirty="0"/>
              <a:t>Wallach JJ. (2019). Getting what we need ourselves: How food has shaped African American Life. Lanham, MD: Rowman &amp; Littlefield</a:t>
            </a:r>
          </a:p>
        </p:txBody>
      </p:sp>
    </p:spTree>
    <p:extLst>
      <p:ext uri="{BB962C8B-B14F-4D97-AF65-F5344CB8AC3E}">
        <p14:creationId xmlns:p14="http://schemas.microsoft.com/office/powerpoint/2010/main" val="27845364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539EE-4A36-4CA3-94D4-F7FEA2D2411B}"/>
              </a:ext>
            </a:extLst>
          </p:cNvPr>
          <p:cNvSpPr>
            <a:spLocks noGrp="1"/>
          </p:cNvSpPr>
          <p:nvPr>
            <p:ph type="title"/>
          </p:nvPr>
        </p:nvSpPr>
        <p:spPr/>
        <p:txBody>
          <a:bodyPr>
            <a:normAutofit/>
          </a:bodyPr>
          <a:lstStyle/>
          <a:p>
            <a:r>
              <a:rPr lang="en-US" dirty="0"/>
              <a:t>Methods</a:t>
            </a:r>
          </a:p>
        </p:txBody>
      </p:sp>
      <p:pic>
        <p:nvPicPr>
          <p:cNvPr id="6" name="Content Placeholder 5">
            <a:extLst>
              <a:ext uri="{FF2B5EF4-FFF2-40B4-BE49-F238E27FC236}">
                <a16:creationId xmlns:a16="http://schemas.microsoft.com/office/drawing/2014/main" id="{A6CBDAE0-6F49-4014-8C84-ACFD8E67AC1B}"/>
              </a:ext>
            </a:extLst>
          </p:cNvPr>
          <p:cNvPicPr>
            <a:picLocks noGrp="1" noChangeAspect="1"/>
          </p:cNvPicPr>
          <p:nvPr>
            <p:ph idx="1"/>
          </p:nvPr>
        </p:nvPicPr>
        <p:blipFill rotWithShape="1">
          <a:blip r:embed="rId3"/>
          <a:srcRect l="9730" r="9578"/>
          <a:stretch/>
        </p:blipFill>
        <p:spPr>
          <a:xfrm>
            <a:off x="802461" y="2354989"/>
            <a:ext cx="5162029" cy="3070993"/>
          </a:xfrm>
          <a:prstGeom prst="rect">
            <a:avLst/>
          </a:prstGeom>
        </p:spPr>
      </p:pic>
      <p:pic>
        <p:nvPicPr>
          <p:cNvPr id="8" name="Picture 7">
            <a:extLst>
              <a:ext uri="{FF2B5EF4-FFF2-40B4-BE49-F238E27FC236}">
                <a16:creationId xmlns:a16="http://schemas.microsoft.com/office/drawing/2014/main" id="{678CA368-B8BC-4874-875C-B3A7A0A1B072}"/>
              </a:ext>
            </a:extLst>
          </p:cNvPr>
          <p:cNvPicPr>
            <a:picLocks noChangeAspect="1"/>
          </p:cNvPicPr>
          <p:nvPr/>
        </p:nvPicPr>
        <p:blipFill>
          <a:blip r:embed="rId4"/>
          <a:stretch>
            <a:fillRect/>
          </a:stretch>
        </p:blipFill>
        <p:spPr>
          <a:xfrm>
            <a:off x="6906638" y="2354989"/>
            <a:ext cx="4277917" cy="3364187"/>
          </a:xfrm>
          <a:prstGeom prst="rect">
            <a:avLst/>
          </a:prstGeom>
        </p:spPr>
      </p:pic>
    </p:spTree>
    <p:extLst>
      <p:ext uri="{BB962C8B-B14F-4D97-AF65-F5344CB8AC3E}">
        <p14:creationId xmlns:p14="http://schemas.microsoft.com/office/powerpoint/2010/main" val="3966093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41AAE-3EF0-486E-9D08-E306AD60B2EA}"/>
              </a:ext>
            </a:extLst>
          </p:cNvPr>
          <p:cNvSpPr>
            <a:spLocks noGrp="1"/>
          </p:cNvSpPr>
          <p:nvPr>
            <p:ph type="title"/>
          </p:nvPr>
        </p:nvSpPr>
        <p:spPr>
          <a:xfrm>
            <a:off x="677334" y="188512"/>
            <a:ext cx="8596668" cy="1320800"/>
          </a:xfrm>
        </p:spPr>
        <p:txBody>
          <a:bodyPr/>
          <a:lstStyle/>
          <a:p>
            <a:r>
              <a:rPr lang="en-US" dirty="0"/>
              <a:t>Movement of Squash</a:t>
            </a:r>
          </a:p>
        </p:txBody>
      </p:sp>
      <p:pic>
        <p:nvPicPr>
          <p:cNvPr id="4" name="Content Placeholder 3">
            <a:extLst>
              <a:ext uri="{FF2B5EF4-FFF2-40B4-BE49-F238E27FC236}">
                <a16:creationId xmlns:a16="http://schemas.microsoft.com/office/drawing/2014/main" id="{5F7B45E4-A9D5-4C48-ADB8-55E5AFECF21C}"/>
              </a:ext>
            </a:extLst>
          </p:cNvPr>
          <p:cNvPicPr>
            <a:picLocks noGrp="1" noChangeAspect="1"/>
          </p:cNvPicPr>
          <p:nvPr>
            <p:ph idx="1"/>
          </p:nvPr>
        </p:nvPicPr>
        <p:blipFill rotWithShape="1">
          <a:blip r:embed="rId3"/>
          <a:srcRect r="2317"/>
          <a:stretch/>
        </p:blipFill>
        <p:spPr>
          <a:xfrm>
            <a:off x="6714310" y="1112090"/>
            <a:ext cx="5185954" cy="5437346"/>
          </a:xfrm>
          <a:prstGeom prst="rect">
            <a:avLst/>
          </a:prstGeom>
        </p:spPr>
      </p:pic>
      <p:pic>
        <p:nvPicPr>
          <p:cNvPr id="5" name="Picture 4">
            <a:extLst>
              <a:ext uri="{FF2B5EF4-FFF2-40B4-BE49-F238E27FC236}">
                <a16:creationId xmlns:a16="http://schemas.microsoft.com/office/drawing/2014/main" id="{7CA2FA5F-DF13-43DA-8515-DD70CC47F398}"/>
              </a:ext>
            </a:extLst>
          </p:cNvPr>
          <p:cNvPicPr>
            <a:picLocks noChangeAspect="1"/>
          </p:cNvPicPr>
          <p:nvPr/>
        </p:nvPicPr>
        <p:blipFill>
          <a:blip r:embed="rId4"/>
          <a:stretch>
            <a:fillRect/>
          </a:stretch>
        </p:blipFill>
        <p:spPr>
          <a:xfrm>
            <a:off x="847151" y="1350760"/>
            <a:ext cx="5185955" cy="5318728"/>
          </a:xfrm>
          <a:prstGeom prst="rect">
            <a:avLst/>
          </a:prstGeom>
        </p:spPr>
      </p:pic>
      <p:sp>
        <p:nvSpPr>
          <p:cNvPr id="6" name="TextBox 5">
            <a:extLst>
              <a:ext uri="{FF2B5EF4-FFF2-40B4-BE49-F238E27FC236}">
                <a16:creationId xmlns:a16="http://schemas.microsoft.com/office/drawing/2014/main" id="{19AABDE5-3CF0-45AE-A816-90ADA9D73CF0}"/>
              </a:ext>
            </a:extLst>
          </p:cNvPr>
          <p:cNvSpPr txBox="1"/>
          <p:nvPr/>
        </p:nvSpPr>
        <p:spPr>
          <a:xfrm>
            <a:off x="9274002" y="6642556"/>
            <a:ext cx="3775166" cy="215444"/>
          </a:xfrm>
          <a:prstGeom prst="rect">
            <a:avLst/>
          </a:prstGeom>
          <a:noFill/>
        </p:spPr>
        <p:txBody>
          <a:bodyPr wrap="square" rtlCol="0">
            <a:spAutoFit/>
          </a:bodyPr>
          <a:lstStyle/>
          <a:p>
            <a:r>
              <a:rPr lang="en-US" sz="800" b="0" i="0" dirty="0">
                <a:solidFill>
                  <a:srgbClr val="333333"/>
                </a:solidFill>
                <a:effectLst/>
                <a:latin typeface="Arial" panose="020B0604020202020204" pitchFamily="34" charset="0"/>
              </a:rPr>
              <a:t>Castellanos-Morales et al (2018) </a:t>
            </a:r>
            <a:endParaRPr lang="en-US" sz="800" dirty="0"/>
          </a:p>
        </p:txBody>
      </p:sp>
    </p:spTree>
    <p:extLst>
      <p:ext uri="{BB962C8B-B14F-4D97-AF65-F5344CB8AC3E}">
        <p14:creationId xmlns:p14="http://schemas.microsoft.com/office/powerpoint/2010/main" val="3405484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DC223-2603-4668-9EB1-4F72F5E24732}"/>
              </a:ext>
            </a:extLst>
          </p:cNvPr>
          <p:cNvSpPr>
            <a:spLocks noGrp="1"/>
          </p:cNvSpPr>
          <p:nvPr>
            <p:ph type="title"/>
          </p:nvPr>
        </p:nvSpPr>
        <p:spPr/>
        <p:txBody>
          <a:bodyPr/>
          <a:lstStyle/>
          <a:p>
            <a:r>
              <a:rPr lang="en-US" dirty="0"/>
              <a:t>Movement of Squash Bees</a:t>
            </a:r>
          </a:p>
        </p:txBody>
      </p:sp>
      <p:sp>
        <p:nvSpPr>
          <p:cNvPr id="3" name="Text Placeholder 2">
            <a:extLst>
              <a:ext uri="{FF2B5EF4-FFF2-40B4-BE49-F238E27FC236}">
                <a16:creationId xmlns:a16="http://schemas.microsoft.com/office/drawing/2014/main" id="{D94F1116-D5EB-4E30-AA82-BE9971850A9C}"/>
              </a:ext>
            </a:extLst>
          </p:cNvPr>
          <p:cNvSpPr>
            <a:spLocks noGrp="1"/>
          </p:cNvSpPr>
          <p:nvPr>
            <p:ph type="body" idx="1"/>
          </p:nvPr>
        </p:nvSpPr>
        <p:spPr/>
        <p:txBody>
          <a:bodyPr/>
          <a:lstStyle/>
          <a:p>
            <a:r>
              <a:rPr lang="en-US" dirty="0"/>
              <a:t>Hypothesized Movement</a:t>
            </a:r>
          </a:p>
        </p:txBody>
      </p:sp>
      <p:pic>
        <p:nvPicPr>
          <p:cNvPr id="7" name="Content Placeholder 6">
            <a:extLst>
              <a:ext uri="{FF2B5EF4-FFF2-40B4-BE49-F238E27FC236}">
                <a16:creationId xmlns:a16="http://schemas.microsoft.com/office/drawing/2014/main" id="{BD705498-0F97-44B1-8677-6F8C37C758C6}"/>
              </a:ext>
            </a:extLst>
          </p:cNvPr>
          <p:cNvPicPr>
            <a:picLocks noGrp="1" noChangeAspect="1"/>
          </p:cNvPicPr>
          <p:nvPr>
            <p:ph sz="half" idx="2"/>
          </p:nvPr>
        </p:nvPicPr>
        <p:blipFill>
          <a:blip r:embed="rId3"/>
          <a:stretch>
            <a:fillRect/>
          </a:stretch>
        </p:blipFill>
        <p:spPr>
          <a:xfrm>
            <a:off x="80357" y="2967828"/>
            <a:ext cx="5579306" cy="1721738"/>
          </a:xfrm>
          <a:prstGeom prst="rect">
            <a:avLst/>
          </a:prstGeom>
        </p:spPr>
      </p:pic>
      <p:sp>
        <p:nvSpPr>
          <p:cNvPr id="5" name="Text Placeholder 4">
            <a:extLst>
              <a:ext uri="{FF2B5EF4-FFF2-40B4-BE49-F238E27FC236}">
                <a16:creationId xmlns:a16="http://schemas.microsoft.com/office/drawing/2014/main" id="{F0B95843-F90E-4057-A0CE-555E4F3A7884}"/>
              </a:ext>
            </a:extLst>
          </p:cNvPr>
          <p:cNvSpPr>
            <a:spLocks noGrp="1"/>
          </p:cNvSpPr>
          <p:nvPr>
            <p:ph type="body" sz="quarter" idx="3"/>
          </p:nvPr>
        </p:nvSpPr>
        <p:spPr>
          <a:xfrm>
            <a:off x="5819903" y="2160983"/>
            <a:ext cx="4185618" cy="576262"/>
          </a:xfrm>
        </p:spPr>
        <p:txBody>
          <a:bodyPr/>
          <a:lstStyle/>
          <a:p>
            <a:r>
              <a:rPr lang="en-US" dirty="0"/>
              <a:t>Genetic Diversification</a:t>
            </a:r>
          </a:p>
        </p:txBody>
      </p:sp>
      <p:sp>
        <p:nvSpPr>
          <p:cNvPr id="9" name="TextBox 8">
            <a:extLst>
              <a:ext uri="{FF2B5EF4-FFF2-40B4-BE49-F238E27FC236}">
                <a16:creationId xmlns:a16="http://schemas.microsoft.com/office/drawing/2014/main" id="{40988B9B-413A-40EB-9DAB-02AFBB109F66}"/>
              </a:ext>
            </a:extLst>
          </p:cNvPr>
          <p:cNvSpPr txBox="1"/>
          <p:nvPr/>
        </p:nvSpPr>
        <p:spPr>
          <a:xfrm>
            <a:off x="9679577" y="6642556"/>
            <a:ext cx="2351315" cy="215444"/>
          </a:xfrm>
          <a:prstGeom prst="rect">
            <a:avLst/>
          </a:prstGeom>
          <a:noFill/>
        </p:spPr>
        <p:txBody>
          <a:bodyPr wrap="square" rtlCol="0">
            <a:spAutoFit/>
          </a:bodyPr>
          <a:lstStyle/>
          <a:p>
            <a:r>
              <a:rPr lang="en-US" sz="800" b="0" i="0" dirty="0">
                <a:solidFill>
                  <a:srgbClr val="333333"/>
                </a:solidFill>
                <a:effectLst/>
                <a:latin typeface="Arial" panose="020B0604020202020204" pitchFamily="34" charset="0"/>
              </a:rPr>
              <a:t>López-Uribe et al 2016</a:t>
            </a:r>
            <a:endParaRPr lang="en-US" sz="800" dirty="0"/>
          </a:p>
        </p:txBody>
      </p:sp>
      <p:pic>
        <p:nvPicPr>
          <p:cNvPr id="13" name="Content Placeholder 12">
            <a:extLst>
              <a:ext uri="{FF2B5EF4-FFF2-40B4-BE49-F238E27FC236}">
                <a16:creationId xmlns:a16="http://schemas.microsoft.com/office/drawing/2014/main" id="{49C93547-3244-4CAA-B000-D535DE53E3C5}"/>
              </a:ext>
            </a:extLst>
          </p:cNvPr>
          <p:cNvPicPr>
            <a:picLocks noGrp="1" noChangeAspect="1"/>
          </p:cNvPicPr>
          <p:nvPr>
            <p:ph sz="quarter" idx="4"/>
          </p:nvPr>
        </p:nvPicPr>
        <p:blipFill>
          <a:blip r:embed="rId4"/>
          <a:stretch>
            <a:fillRect/>
          </a:stretch>
        </p:blipFill>
        <p:spPr>
          <a:xfrm>
            <a:off x="5819903" y="2867841"/>
            <a:ext cx="4186237" cy="3121571"/>
          </a:xfrm>
        </p:spPr>
      </p:pic>
    </p:spTree>
    <p:extLst>
      <p:ext uri="{BB962C8B-B14F-4D97-AF65-F5344CB8AC3E}">
        <p14:creationId xmlns:p14="http://schemas.microsoft.com/office/powerpoint/2010/main" val="16540470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5EA39187-0197-4C1D-BE4A-06B353C7B21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4" name="Straight Connector 13">
              <a:extLst>
                <a:ext uri="{FF2B5EF4-FFF2-40B4-BE49-F238E27FC236}">
                  <a16:creationId xmlns:a16="http://schemas.microsoft.com/office/drawing/2014/main" id="{9E0FD730-D6BC-440A-89CF-7AA0C22C2F2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31382DE6-64CB-4577-89E8-47941290A9DB}"/>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6" name="Rectangle 23">
              <a:extLst>
                <a:ext uri="{FF2B5EF4-FFF2-40B4-BE49-F238E27FC236}">
                  <a16:creationId xmlns:a16="http://schemas.microsoft.com/office/drawing/2014/main" id="{3ABD17EF-A676-4770-A8C8-E83BA02300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5">
              <a:extLst>
                <a:ext uri="{FF2B5EF4-FFF2-40B4-BE49-F238E27FC236}">
                  <a16:creationId xmlns:a16="http://schemas.microsoft.com/office/drawing/2014/main" id="{380D4582-A9DE-4A6E-8537-EFC4F860C3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a:extLst>
                <a:ext uri="{FF2B5EF4-FFF2-40B4-BE49-F238E27FC236}">
                  <a16:creationId xmlns:a16="http://schemas.microsoft.com/office/drawing/2014/main" id="{D66B8CF3-0959-4E8D-8F3A-AF62F21D99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7">
              <a:extLst>
                <a:ext uri="{FF2B5EF4-FFF2-40B4-BE49-F238E27FC236}">
                  <a16:creationId xmlns:a16="http://schemas.microsoft.com/office/drawing/2014/main" id="{97D4D559-2783-4E84-BB73-7F51D02357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28">
              <a:extLst>
                <a:ext uri="{FF2B5EF4-FFF2-40B4-BE49-F238E27FC236}">
                  <a16:creationId xmlns:a16="http://schemas.microsoft.com/office/drawing/2014/main" id="{8834FE36-E841-40B5-9465-1CFC99ED55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9">
              <a:extLst>
                <a:ext uri="{FF2B5EF4-FFF2-40B4-BE49-F238E27FC236}">
                  <a16:creationId xmlns:a16="http://schemas.microsoft.com/office/drawing/2014/main" id="{1A4197A1-AE79-4DC1-9E3A-845B40BA80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Isosceles Triangle 21">
              <a:extLst>
                <a:ext uri="{FF2B5EF4-FFF2-40B4-BE49-F238E27FC236}">
                  <a16:creationId xmlns:a16="http://schemas.microsoft.com/office/drawing/2014/main" id="{326F6688-CBD0-42EE-9B90-25100FE893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a:extLst>
                <a:ext uri="{FF2B5EF4-FFF2-40B4-BE49-F238E27FC236}">
                  <a16:creationId xmlns:a16="http://schemas.microsoft.com/office/drawing/2014/main" id="{EF23F9BB-FC2E-48BA-8E63-A4436C28DA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a:extLst>
              <a:ext uri="{FF2B5EF4-FFF2-40B4-BE49-F238E27FC236}">
                <a16:creationId xmlns:a16="http://schemas.microsoft.com/office/drawing/2014/main" id="{248A1DEB-B861-412E-B8DA-2DB50386CD2A}"/>
              </a:ext>
            </a:extLst>
          </p:cNvPr>
          <p:cNvSpPr>
            <a:spLocks noGrp="1"/>
          </p:cNvSpPr>
          <p:nvPr>
            <p:ph type="title"/>
          </p:nvPr>
        </p:nvSpPr>
        <p:spPr>
          <a:xfrm>
            <a:off x="609601" y="4385066"/>
            <a:ext cx="10923638" cy="1317643"/>
          </a:xfrm>
        </p:spPr>
        <p:txBody>
          <a:bodyPr vert="horz" lIns="91440" tIns="45720" rIns="91440" bIns="45720" rtlCol="0" anchor="b">
            <a:normAutofit/>
          </a:bodyPr>
          <a:lstStyle/>
          <a:p>
            <a:r>
              <a:rPr lang="en-US" sz="5400"/>
              <a:t>Two Cultures Changing</a:t>
            </a:r>
          </a:p>
        </p:txBody>
      </p:sp>
      <p:sp>
        <p:nvSpPr>
          <p:cNvPr id="25" name="Rectangle 24">
            <a:extLst>
              <a:ext uri="{FF2B5EF4-FFF2-40B4-BE49-F238E27FC236}">
                <a16:creationId xmlns:a16="http://schemas.microsoft.com/office/drawing/2014/main" id="{4F71A406-3CB7-4E4D-B434-24E6AA4F39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17723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pic>
        <p:nvPicPr>
          <p:cNvPr id="5" name="Content Placeholder 4">
            <a:extLst>
              <a:ext uri="{FF2B5EF4-FFF2-40B4-BE49-F238E27FC236}">
                <a16:creationId xmlns:a16="http://schemas.microsoft.com/office/drawing/2014/main" id="{205E21BE-AF50-488B-851E-F9A1F2DBD901}"/>
              </a:ext>
            </a:extLst>
          </p:cNvPr>
          <p:cNvPicPr>
            <a:picLocks noGrp="1" noChangeAspect="1"/>
          </p:cNvPicPr>
          <p:nvPr>
            <p:ph sz="half" idx="1"/>
          </p:nvPr>
        </p:nvPicPr>
        <p:blipFill rotWithShape="1">
          <a:blip r:embed="rId2"/>
          <a:srcRect r="4996" b="1"/>
          <a:stretch/>
        </p:blipFill>
        <p:spPr>
          <a:xfrm>
            <a:off x="20" y="3"/>
            <a:ext cx="6050260" cy="4091667"/>
          </a:xfrm>
          <a:prstGeom prst="rect">
            <a:avLst/>
          </a:prstGeom>
        </p:spPr>
      </p:pic>
      <p:pic>
        <p:nvPicPr>
          <p:cNvPr id="6" name="Content Placeholder 5">
            <a:extLst>
              <a:ext uri="{FF2B5EF4-FFF2-40B4-BE49-F238E27FC236}">
                <a16:creationId xmlns:a16="http://schemas.microsoft.com/office/drawing/2014/main" id="{6BE0060C-E892-4554-9AC9-DCF160D68EBC}"/>
              </a:ext>
            </a:extLst>
          </p:cNvPr>
          <p:cNvPicPr>
            <a:picLocks noGrp="1" noChangeAspect="1"/>
          </p:cNvPicPr>
          <p:nvPr>
            <p:ph sz="half" idx="2"/>
          </p:nvPr>
        </p:nvPicPr>
        <p:blipFill rotWithShape="1">
          <a:blip r:embed="rId3"/>
          <a:srcRect t="3388" r="2" b="5210"/>
          <a:stretch/>
        </p:blipFill>
        <p:spPr>
          <a:xfrm>
            <a:off x="6141719" y="-683"/>
            <a:ext cx="6050280" cy="4092348"/>
          </a:xfrm>
          <a:prstGeom prst="rect">
            <a:avLst/>
          </a:prstGeom>
        </p:spPr>
      </p:pic>
      <p:sp>
        <p:nvSpPr>
          <p:cNvPr id="7" name="TextBox 6">
            <a:extLst>
              <a:ext uri="{FF2B5EF4-FFF2-40B4-BE49-F238E27FC236}">
                <a16:creationId xmlns:a16="http://schemas.microsoft.com/office/drawing/2014/main" id="{D9C29079-5A10-49DD-8420-779ACB90752B}"/>
              </a:ext>
            </a:extLst>
          </p:cNvPr>
          <p:cNvSpPr txBox="1"/>
          <p:nvPr/>
        </p:nvSpPr>
        <p:spPr>
          <a:xfrm>
            <a:off x="11458908" y="4173430"/>
            <a:ext cx="1685109" cy="215444"/>
          </a:xfrm>
          <a:prstGeom prst="rect">
            <a:avLst/>
          </a:prstGeom>
          <a:noFill/>
        </p:spPr>
        <p:txBody>
          <a:bodyPr wrap="square" rtlCol="0">
            <a:spAutoFit/>
          </a:bodyPr>
          <a:lstStyle/>
          <a:p>
            <a:pPr>
              <a:spcAft>
                <a:spcPts val="600"/>
              </a:spcAft>
            </a:pPr>
            <a:r>
              <a:rPr lang="en-US" sz="800" dirty="0"/>
              <a:t>King 2010</a:t>
            </a:r>
          </a:p>
        </p:txBody>
      </p:sp>
      <p:sp>
        <p:nvSpPr>
          <p:cNvPr id="8" name="TextBox 7">
            <a:extLst>
              <a:ext uri="{FF2B5EF4-FFF2-40B4-BE49-F238E27FC236}">
                <a16:creationId xmlns:a16="http://schemas.microsoft.com/office/drawing/2014/main" id="{5F7A527F-5265-4C70-941B-A83210903DD8}"/>
              </a:ext>
            </a:extLst>
          </p:cNvPr>
          <p:cNvSpPr txBox="1"/>
          <p:nvPr/>
        </p:nvSpPr>
        <p:spPr>
          <a:xfrm>
            <a:off x="4018371" y="5648972"/>
            <a:ext cx="1314359" cy="215444"/>
          </a:xfrm>
          <a:prstGeom prst="rect">
            <a:avLst/>
          </a:prstGeom>
          <a:noFill/>
        </p:spPr>
        <p:txBody>
          <a:bodyPr wrap="square" rtlCol="0">
            <a:spAutoFit/>
          </a:bodyPr>
          <a:lstStyle/>
          <a:p>
            <a:pPr>
              <a:spcAft>
                <a:spcPts val="600"/>
              </a:spcAft>
            </a:pPr>
            <a:r>
              <a:rPr lang="en-US" sz="800" b="0" i="0" dirty="0">
                <a:solidFill>
                  <a:srgbClr val="333333"/>
                </a:solidFill>
                <a:effectLst/>
                <a:latin typeface="Arial" panose="020B0604020202020204" pitchFamily="34" charset="0"/>
              </a:rPr>
              <a:t>native-land.ca</a:t>
            </a:r>
            <a:endParaRPr lang="en-US" sz="800"/>
          </a:p>
        </p:txBody>
      </p:sp>
    </p:spTree>
    <p:extLst>
      <p:ext uri="{BB962C8B-B14F-4D97-AF65-F5344CB8AC3E}">
        <p14:creationId xmlns:p14="http://schemas.microsoft.com/office/powerpoint/2010/main" val="639802439"/>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0884F175-9D23-496E-80AC-F3D2FD54109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5" name="Straight Connector 14">
              <a:extLst>
                <a:ext uri="{FF2B5EF4-FFF2-40B4-BE49-F238E27FC236}">
                  <a16:creationId xmlns:a16="http://schemas.microsoft.com/office/drawing/2014/main" id="{22D4B7B8-5AFE-4B32-A805-72EC571E6F0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757D13B2-7A74-4788-8689-5EDB2DA868FF}"/>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7" name="Rectangle 23">
              <a:extLst>
                <a:ext uri="{FF2B5EF4-FFF2-40B4-BE49-F238E27FC236}">
                  <a16:creationId xmlns:a16="http://schemas.microsoft.com/office/drawing/2014/main" id="{66964837-B2CC-483D-BEDA-4BB1901BCC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5">
              <a:extLst>
                <a:ext uri="{FF2B5EF4-FFF2-40B4-BE49-F238E27FC236}">
                  <a16:creationId xmlns:a16="http://schemas.microsoft.com/office/drawing/2014/main" id="{77D4E216-8B6C-4A3B-AF75-3016320F62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id="{CDD4EA12-82D2-47D7-8742-8F4746AA6FA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27">
              <a:extLst>
                <a:ext uri="{FF2B5EF4-FFF2-40B4-BE49-F238E27FC236}">
                  <a16:creationId xmlns:a16="http://schemas.microsoft.com/office/drawing/2014/main" id="{115B7F7E-4C23-429B-A947-A5B436DB2D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8">
              <a:extLst>
                <a:ext uri="{FF2B5EF4-FFF2-40B4-BE49-F238E27FC236}">
                  <a16:creationId xmlns:a16="http://schemas.microsoft.com/office/drawing/2014/main" id="{A6B03A29-0A21-40D4-87E4-3C41D6F54C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9">
              <a:extLst>
                <a:ext uri="{FF2B5EF4-FFF2-40B4-BE49-F238E27FC236}">
                  <a16:creationId xmlns:a16="http://schemas.microsoft.com/office/drawing/2014/main" id="{6C871F60-4E5A-449A-B6D8-1F58C12EE3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a:extLst>
                <a:ext uri="{FF2B5EF4-FFF2-40B4-BE49-F238E27FC236}">
                  <a16:creationId xmlns:a16="http://schemas.microsoft.com/office/drawing/2014/main" id="{3182795B-2BFA-4D7B-BE85-701A73E253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a:extLst>
                <a:ext uri="{FF2B5EF4-FFF2-40B4-BE49-F238E27FC236}">
                  <a16:creationId xmlns:a16="http://schemas.microsoft.com/office/drawing/2014/main" id="{810B9E5C-2AE2-4B4E-916F-F954F2AA8A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a:extLst>
              <a:ext uri="{FF2B5EF4-FFF2-40B4-BE49-F238E27FC236}">
                <a16:creationId xmlns:a16="http://schemas.microsoft.com/office/drawing/2014/main" id="{C3B09BCF-BBCA-405B-A75E-B85246E48063}"/>
              </a:ext>
            </a:extLst>
          </p:cNvPr>
          <p:cNvSpPr>
            <a:spLocks noGrp="1"/>
          </p:cNvSpPr>
          <p:nvPr>
            <p:ph type="title"/>
          </p:nvPr>
        </p:nvSpPr>
        <p:spPr>
          <a:xfrm>
            <a:off x="675065" y="609600"/>
            <a:ext cx="2930518" cy="1320800"/>
          </a:xfrm>
        </p:spPr>
        <p:txBody>
          <a:bodyPr vert="horz" lIns="91440" tIns="45720" rIns="91440" bIns="45720" rtlCol="0" anchor="ctr">
            <a:normAutofit/>
          </a:bodyPr>
          <a:lstStyle/>
          <a:p>
            <a:pPr>
              <a:lnSpc>
                <a:spcPct val="90000"/>
              </a:lnSpc>
            </a:pPr>
            <a:r>
              <a:rPr lang="en-US" sz="2800" dirty="0"/>
              <a:t>Bees and Squash in Africa</a:t>
            </a:r>
          </a:p>
        </p:txBody>
      </p:sp>
      <p:sp>
        <p:nvSpPr>
          <p:cNvPr id="11" name="Content Placeholder 10">
            <a:extLst>
              <a:ext uri="{FF2B5EF4-FFF2-40B4-BE49-F238E27FC236}">
                <a16:creationId xmlns:a16="http://schemas.microsoft.com/office/drawing/2014/main" id="{B35D09D5-8FB3-4CEB-8858-78565FDCF143}"/>
              </a:ext>
            </a:extLst>
          </p:cNvPr>
          <p:cNvSpPr>
            <a:spLocks noGrp="1"/>
          </p:cNvSpPr>
          <p:nvPr>
            <p:ph sz="half" idx="1"/>
          </p:nvPr>
        </p:nvSpPr>
        <p:spPr>
          <a:xfrm>
            <a:off x="671361" y="2160589"/>
            <a:ext cx="2930517" cy="3880773"/>
          </a:xfrm>
        </p:spPr>
        <p:txBody>
          <a:bodyPr vert="horz" lIns="91440" tIns="45720" rIns="91440" bIns="45720" rtlCol="0">
            <a:normAutofit/>
          </a:bodyPr>
          <a:lstStyle/>
          <a:p>
            <a:r>
              <a:rPr lang="en-US" dirty="0" err="1"/>
              <a:t>Ctenoplectrini</a:t>
            </a:r>
            <a:r>
              <a:rPr lang="en-US" dirty="0"/>
              <a:t> (highlighted in red) found in same parts of Africa as the slave trade</a:t>
            </a:r>
          </a:p>
          <a:p>
            <a:r>
              <a:rPr lang="en-US" dirty="0"/>
              <a:t>Behavior like squash bees</a:t>
            </a:r>
          </a:p>
          <a:p>
            <a:r>
              <a:rPr lang="en-US" dirty="0" err="1"/>
              <a:t>Ctenoplectrini</a:t>
            </a:r>
            <a:r>
              <a:rPr lang="en-US" dirty="0"/>
              <a:t> has similar interactions  with African squash  </a:t>
            </a:r>
          </a:p>
        </p:txBody>
      </p:sp>
      <p:pic>
        <p:nvPicPr>
          <p:cNvPr id="5" name="Content Placeholder 4">
            <a:extLst>
              <a:ext uri="{FF2B5EF4-FFF2-40B4-BE49-F238E27FC236}">
                <a16:creationId xmlns:a16="http://schemas.microsoft.com/office/drawing/2014/main" id="{08B01505-0DC1-40BB-8CDE-2D4C335E567E}"/>
              </a:ext>
            </a:extLst>
          </p:cNvPr>
          <p:cNvPicPr>
            <a:picLocks noChangeAspect="1"/>
          </p:cNvPicPr>
          <p:nvPr/>
        </p:nvPicPr>
        <p:blipFill rotWithShape="1">
          <a:blip r:embed="rId3"/>
          <a:srcRect l="16591" t="13210"/>
          <a:stretch/>
        </p:blipFill>
        <p:spPr>
          <a:xfrm>
            <a:off x="4217130" y="609600"/>
            <a:ext cx="5540823" cy="3070087"/>
          </a:xfrm>
          <a:prstGeom prst="rect">
            <a:avLst/>
          </a:prstGeom>
        </p:spPr>
      </p:pic>
      <p:pic>
        <p:nvPicPr>
          <p:cNvPr id="7" name="Content Placeholder 6">
            <a:extLst>
              <a:ext uri="{FF2B5EF4-FFF2-40B4-BE49-F238E27FC236}">
                <a16:creationId xmlns:a16="http://schemas.microsoft.com/office/drawing/2014/main" id="{252ECD8D-97B4-4977-9FF4-E844CC29D721}"/>
              </a:ext>
            </a:extLst>
          </p:cNvPr>
          <p:cNvPicPr>
            <a:picLocks noGrp="1" noChangeAspect="1"/>
          </p:cNvPicPr>
          <p:nvPr>
            <p:ph sz="half" idx="2"/>
          </p:nvPr>
        </p:nvPicPr>
        <p:blipFill>
          <a:blip r:embed="rId4"/>
          <a:stretch>
            <a:fillRect/>
          </a:stretch>
        </p:blipFill>
        <p:spPr>
          <a:xfrm>
            <a:off x="4810366" y="3681413"/>
            <a:ext cx="4252128" cy="3135944"/>
          </a:xfrm>
          <a:prstGeom prst="rect">
            <a:avLst/>
          </a:prstGeom>
        </p:spPr>
      </p:pic>
      <p:sp>
        <p:nvSpPr>
          <p:cNvPr id="8" name="TextBox 7">
            <a:extLst>
              <a:ext uri="{FF2B5EF4-FFF2-40B4-BE49-F238E27FC236}">
                <a16:creationId xmlns:a16="http://schemas.microsoft.com/office/drawing/2014/main" id="{8D587D14-8E04-4024-B030-237A379C9665}"/>
              </a:ext>
            </a:extLst>
          </p:cNvPr>
          <p:cNvSpPr txBox="1"/>
          <p:nvPr/>
        </p:nvSpPr>
        <p:spPr>
          <a:xfrm>
            <a:off x="10058778" y="6639376"/>
            <a:ext cx="2220687" cy="215444"/>
          </a:xfrm>
          <a:prstGeom prst="rect">
            <a:avLst/>
          </a:prstGeom>
          <a:noFill/>
        </p:spPr>
        <p:txBody>
          <a:bodyPr wrap="square" rtlCol="0">
            <a:spAutoFit/>
          </a:bodyPr>
          <a:lstStyle/>
          <a:p>
            <a:r>
              <a:rPr lang="en-US" sz="800" dirty="0"/>
              <a:t>Schaefer and Renner 2008</a:t>
            </a:r>
          </a:p>
        </p:txBody>
      </p:sp>
    </p:spTree>
    <p:extLst>
      <p:ext uri="{BB962C8B-B14F-4D97-AF65-F5344CB8AC3E}">
        <p14:creationId xmlns:p14="http://schemas.microsoft.com/office/powerpoint/2010/main" val="2759579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12B5A-31C2-415F-9DAE-EC3B245D6DE3}"/>
              </a:ext>
            </a:extLst>
          </p:cNvPr>
          <p:cNvSpPr>
            <a:spLocks noGrp="1"/>
          </p:cNvSpPr>
          <p:nvPr>
            <p:ph type="title"/>
          </p:nvPr>
        </p:nvSpPr>
        <p:spPr>
          <a:xfrm>
            <a:off x="5536734" y="609600"/>
            <a:ext cx="3737268" cy="1320800"/>
          </a:xfrm>
        </p:spPr>
        <p:txBody>
          <a:bodyPr>
            <a:normAutofit/>
          </a:bodyPr>
          <a:lstStyle/>
          <a:p>
            <a:r>
              <a:rPr lang="en-US" dirty="0"/>
              <a:t>True to Root Menu</a:t>
            </a:r>
          </a:p>
        </p:txBody>
      </p:sp>
      <p:sp>
        <p:nvSpPr>
          <p:cNvPr id="3" name="Content Placeholder 2">
            <a:extLst>
              <a:ext uri="{FF2B5EF4-FFF2-40B4-BE49-F238E27FC236}">
                <a16:creationId xmlns:a16="http://schemas.microsoft.com/office/drawing/2014/main" id="{5596A2C8-A705-4CCC-80BB-A8B17E724C84}"/>
              </a:ext>
            </a:extLst>
          </p:cNvPr>
          <p:cNvSpPr>
            <a:spLocks noGrp="1"/>
          </p:cNvSpPr>
          <p:nvPr>
            <p:ph idx="1"/>
          </p:nvPr>
        </p:nvSpPr>
        <p:spPr>
          <a:xfrm>
            <a:off x="5209563" y="2160589"/>
            <a:ext cx="4064439" cy="3880773"/>
          </a:xfrm>
        </p:spPr>
        <p:txBody>
          <a:bodyPr>
            <a:normAutofit fontScale="92500" lnSpcReduction="10000"/>
          </a:bodyPr>
          <a:lstStyle/>
          <a:p>
            <a:r>
              <a:rPr lang="en-US" sz="1700"/>
              <a:t>Appetizers </a:t>
            </a:r>
          </a:p>
          <a:p>
            <a:pPr lvl="1"/>
            <a:r>
              <a:rPr lang="en-US" sz="1700">
                <a:hlinkClick r:id="rId2"/>
              </a:rPr>
              <a:t>Vegetable Stew  </a:t>
            </a:r>
            <a:r>
              <a:rPr lang="en-US" sz="1700"/>
              <a:t>(African American origins) </a:t>
            </a:r>
          </a:p>
          <a:p>
            <a:pPr lvl="1"/>
            <a:r>
              <a:rPr lang="en-US" sz="1700">
                <a:hlinkClick r:id="rId3"/>
              </a:rPr>
              <a:t>Three Sisters Succotash </a:t>
            </a:r>
            <a:r>
              <a:rPr lang="en-US" sz="1700"/>
              <a:t> (Roots in many Native American Tribes) </a:t>
            </a:r>
          </a:p>
          <a:p>
            <a:r>
              <a:rPr lang="en-US" sz="1700"/>
              <a:t>Main Courses </a:t>
            </a:r>
          </a:p>
          <a:p>
            <a:pPr lvl="1"/>
            <a:r>
              <a:rPr lang="en-US" sz="1700">
                <a:hlinkClick r:id="rId4"/>
              </a:rPr>
              <a:t>Old School Squash and Onions </a:t>
            </a:r>
            <a:r>
              <a:rPr lang="en-US" sz="1700"/>
              <a:t>(African American origins) </a:t>
            </a:r>
          </a:p>
          <a:p>
            <a:pPr lvl="1"/>
            <a:r>
              <a:rPr lang="en-US" sz="1700">
                <a:hlinkClick r:id="rId5"/>
              </a:rPr>
              <a:t>Butternut Squash Chili </a:t>
            </a:r>
            <a:r>
              <a:rPr lang="en-US" sz="1700"/>
              <a:t> (Navajo origins) </a:t>
            </a:r>
          </a:p>
          <a:p>
            <a:r>
              <a:rPr lang="en-US" sz="1700"/>
              <a:t>Desert</a:t>
            </a:r>
          </a:p>
          <a:p>
            <a:pPr lvl="1"/>
            <a:r>
              <a:rPr lang="en-US" sz="1700">
                <a:hlinkClick r:id="rId6"/>
              </a:rPr>
              <a:t>Creole Cushaw Pie </a:t>
            </a:r>
            <a:r>
              <a:rPr lang="en-US" sz="1700"/>
              <a:t>(Creole origins)</a:t>
            </a:r>
          </a:p>
        </p:txBody>
      </p:sp>
      <p:pic>
        <p:nvPicPr>
          <p:cNvPr id="4" name="Picture 3">
            <a:extLst>
              <a:ext uri="{FF2B5EF4-FFF2-40B4-BE49-F238E27FC236}">
                <a16:creationId xmlns:a16="http://schemas.microsoft.com/office/drawing/2014/main" id="{9FAA6B3E-3F32-489A-914A-24FA216A6229}"/>
              </a:ext>
            </a:extLst>
          </p:cNvPr>
          <p:cNvPicPr>
            <a:picLocks noChangeAspect="1"/>
          </p:cNvPicPr>
          <p:nvPr/>
        </p:nvPicPr>
        <p:blipFill rotWithShape="1">
          <a:blip r:embed="rId7"/>
          <a:srcRect l="4621" r="16713"/>
          <a:stretch/>
        </p:blipFill>
        <p:spPr>
          <a:xfrm>
            <a:off x="20" y="-1"/>
            <a:ext cx="5394940" cy="6858001"/>
          </a:xfrm>
          <a:custGeom>
            <a:avLst/>
            <a:gdLst/>
            <a:ahLst/>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sp>
        <p:nvSpPr>
          <p:cNvPr id="9" name="Isosceles Triangle 8">
            <a:extLst>
              <a:ext uri="{FF2B5EF4-FFF2-40B4-BE49-F238E27FC236}">
                <a16:creationId xmlns:a16="http://schemas.microsoft.com/office/drawing/2014/main" id="{3BCB5F6A-9EB0-40B0-9D13-3023E9A205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105425713"/>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7" name="Group 10">
            <a:extLst>
              <a:ext uri="{FF2B5EF4-FFF2-40B4-BE49-F238E27FC236}">
                <a16:creationId xmlns:a16="http://schemas.microsoft.com/office/drawing/2014/main" id="{4098A4C6-4FFB-4EF4-8317-8110224DBB6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2" name="Straight Connector 11">
              <a:extLst>
                <a:ext uri="{FF2B5EF4-FFF2-40B4-BE49-F238E27FC236}">
                  <a16:creationId xmlns:a16="http://schemas.microsoft.com/office/drawing/2014/main" id="{4A415072-93F3-4FDA-96B8-7DFD2874C5DD}"/>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58" name="Straight Connector 12">
              <a:extLst>
                <a:ext uri="{FF2B5EF4-FFF2-40B4-BE49-F238E27FC236}">
                  <a16:creationId xmlns:a16="http://schemas.microsoft.com/office/drawing/2014/main" id="{D8C2D828-7FBF-4467-B527-793E0E978C2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4" name="Rectangle 23">
              <a:extLst>
                <a:ext uri="{FF2B5EF4-FFF2-40B4-BE49-F238E27FC236}">
                  <a16:creationId xmlns:a16="http://schemas.microsoft.com/office/drawing/2014/main" id="{B9D10F1D-AB99-42AD-8720-CDF3499591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59" name="Rectangle 25">
              <a:extLst>
                <a:ext uri="{FF2B5EF4-FFF2-40B4-BE49-F238E27FC236}">
                  <a16:creationId xmlns:a16="http://schemas.microsoft.com/office/drawing/2014/main" id="{5BF01F05-8464-452A-A278-4A40757B65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Isosceles Triangle 15">
              <a:extLst>
                <a:ext uri="{FF2B5EF4-FFF2-40B4-BE49-F238E27FC236}">
                  <a16:creationId xmlns:a16="http://schemas.microsoft.com/office/drawing/2014/main" id="{FBCC0363-6CA5-4B64-A66F-4787325575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60" name="Rectangle 27">
              <a:extLst>
                <a:ext uri="{FF2B5EF4-FFF2-40B4-BE49-F238E27FC236}">
                  <a16:creationId xmlns:a16="http://schemas.microsoft.com/office/drawing/2014/main" id="{CBACBAB2-7577-4339-B610-7245E449D3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8">
              <a:extLst>
                <a:ext uri="{FF2B5EF4-FFF2-40B4-BE49-F238E27FC236}">
                  <a16:creationId xmlns:a16="http://schemas.microsoft.com/office/drawing/2014/main" id="{DFCB19D4-D4D4-4AFD-9ECC-A6D0E4AE21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61" name="Rectangle 29">
              <a:extLst>
                <a:ext uri="{FF2B5EF4-FFF2-40B4-BE49-F238E27FC236}">
                  <a16:creationId xmlns:a16="http://schemas.microsoft.com/office/drawing/2014/main" id="{3B32E423-85B7-4B28-B5C3-AB63224A46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id="{3DC38A14-94ED-496F-851A-CA6A988988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62" name="Isosceles Triangle 20">
              <a:extLst>
                <a:ext uri="{FF2B5EF4-FFF2-40B4-BE49-F238E27FC236}">
                  <a16:creationId xmlns:a16="http://schemas.microsoft.com/office/drawing/2014/main" id="{14E862E4-F307-4A50-A3A9-0A79FD36D0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pic>
        <p:nvPicPr>
          <p:cNvPr id="4" name="Content Placeholder 3">
            <a:extLst>
              <a:ext uri="{FF2B5EF4-FFF2-40B4-BE49-F238E27FC236}">
                <a16:creationId xmlns:a16="http://schemas.microsoft.com/office/drawing/2014/main" id="{A481B30A-5349-49ED-96E4-CBDC94082CC4}"/>
              </a:ext>
            </a:extLst>
          </p:cNvPr>
          <p:cNvPicPr>
            <a:picLocks noGrp="1" noChangeAspect="1"/>
          </p:cNvPicPr>
          <p:nvPr>
            <p:ph idx="1"/>
          </p:nvPr>
        </p:nvPicPr>
        <p:blipFill rotWithShape="1">
          <a:blip r:embed="rId2"/>
          <a:srcRect t="9778" r="-3" b="17412"/>
          <a:stretch/>
        </p:blipFill>
        <p:spPr>
          <a:xfrm>
            <a:off x="3078396" y="10"/>
            <a:ext cx="3030396" cy="2618824"/>
          </a:xfrm>
          <a:custGeom>
            <a:avLst/>
            <a:gdLst/>
            <a:ahLst/>
            <a:cxnLst/>
            <a:rect l="l" t="t" r="r" b="b"/>
            <a:pathLst>
              <a:path w="3030396" h="2618834">
                <a:moveTo>
                  <a:pt x="398252" y="0"/>
                </a:moveTo>
                <a:lnTo>
                  <a:pt x="1887012" y="0"/>
                </a:lnTo>
                <a:lnTo>
                  <a:pt x="1887012" y="1"/>
                </a:lnTo>
                <a:lnTo>
                  <a:pt x="3030396" y="1"/>
                </a:lnTo>
                <a:lnTo>
                  <a:pt x="2639222" y="2618834"/>
                </a:lnTo>
                <a:lnTo>
                  <a:pt x="0" y="2618834"/>
                </a:lnTo>
                <a:close/>
              </a:path>
            </a:pathLst>
          </a:custGeom>
        </p:spPr>
      </p:pic>
      <p:sp>
        <p:nvSpPr>
          <p:cNvPr id="2" name="Title 1">
            <a:extLst>
              <a:ext uri="{FF2B5EF4-FFF2-40B4-BE49-F238E27FC236}">
                <a16:creationId xmlns:a16="http://schemas.microsoft.com/office/drawing/2014/main" id="{F5058875-4FA9-4296-B80A-B53F3A047BB3}"/>
              </a:ext>
            </a:extLst>
          </p:cNvPr>
          <p:cNvSpPr>
            <a:spLocks noGrp="1"/>
          </p:cNvSpPr>
          <p:nvPr>
            <p:ph type="title"/>
          </p:nvPr>
        </p:nvSpPr>
        <p:spPr>
          <a:xfrm>
            <a:off x="6108790" y="2232539"/>
            <a:ext cx="3165212" cy="2339460"/>
          </a:xfrm>
        </p:spPr>
        <p:txBody>
          <a:bodyPr vert="horz" lIns="91440" tIns="45720" rIns="91440" bIns="45720" rtlCol="0" anchor="b">
            <a:normAutofit/>
          </a:bodyPr>
          <a:lstStyle/>
          <a:p>
            <a:pPr algn="r"/>
            <a:r>
              <a:rPr lang="en-US" sz="4400"/>
              <a:t>What’s next?</a:t>
            </a:r>
          </a:p>
        </p:txBody>
      </p:sp>
      <p:pic>
        <p:nvPicPr>
          <p:cNvPr id="6" name="Picture 5">
            <a:extLst>
              <a:ext uri="{FF2B5EF4-FFF2-40B4-BE49-F238E27FC236}">
                <a16:creationId xmlns:a16="http://schemas.microsoft.com/office/drawing/2014/main" id="{A0BF1F81-F440-4B1C-ACA7-AD84D9C5D79C}"/>
              </a:ext>
            </a:extLst>
          </p:cNvPr>
          <p:cNvPicPr>
            <a:picLocks noChangeAspect="1"/>
          </p:cNvPicPr>
          <p:nvPr/>
        </p:nvPicPr>
        <p:blipFill rotWithShape="1">
          <a:blip r:embed="rId3"/>
          <a:srcRect l="7460" r="28444" b="1"/>
          <a:stretch/>
        </p:blipFill>
        <p:spPr>
          <a:xfrm>
            <a:off x="440943" y="10"/>
            <a:ext cx="3038117" cy="2618824"/>
          </a:xfrm>
          <a:custGeom>
            <a:avLst/>
            <a:gdLst/>
            <a:ahLst/>
            <a:cxnLst/>
            <a:rect l="l" t="t" r="r" b="b"/>
            <a:pathLst>
              <a:path w="3038117" h="2618834">
                <a:moveTo>
                  <a:pt x="389438" y="0"/>
                </a:moveTo>
                <a:lnTo>
                  <a:pt x="3038117" y="0"/>
                </a:lnTo>
                <a:lnTo>
                  <a:pt x="2639865" y="2618834"/>
                </a:lnTo>
                <a:lnTo>
                  <a:pt x="0" y="2618834"/>
                </a:lnTo>
                <a:close/>
              </a:path>
            </a:pathLst>
          </a:custGeom>
        </p:spPr>
      </p:pic>
      <p:pic>
        <p:nvPicPr>
          <p:cNvPr id="5" name="Picture 4">
            <a:extLst>
              <a:ext uri="{FF2B5EF4-FFF2-40B4-BE49-F238E27FC236}">
                <a16:creationId xmlns:a16="http://schemas.microsoft.com/office/drawing/2014/main" id="{F1F43C05-03B4-42D3-9425-BAC94507D412}"/>
              </a:ext>
            </a:extLst>
          </p:cNvPr>
          <p:cNvPicPr>
            <a:picLocks noChangeAspect="1"/>
          </p:cNvPicPr>
          <p:nvPr/>
        </p:nvPicPr>
        <p:blipFill rotWithShape="1">
          <a:blip r:embed="rId4"/>
          <a:srcRect l="3884" r="5844" b="2"/>
          <a:stretch/>
        </p:blipFill>
        <p:spPr>
          <a:xfrm>
            <a:off x="1" y="2618834"/>
            <a:ext cx="5717617" cy="4239166"/>
          </a:xfrm>
          <a:custGeom>
            <a:avLst/>
            <a:gdLst/>
            <a:ahLst/>
            <a:cxnLst/>
            <a:rect l="l" t="t" r="r" b="b"/>
            <a:pathLst>
              <a:path w="5717617" h="4239166">
                <a:moveTo>
                  <a:pt x="440944" y="0"/>
                </a:moveTo>
                <a:lnTo>
                  <a:pt x="5717617" y="0"/>
                </a:lnTo>
                <a:lnTo>
                  <a:pt x="5084413" y="4239166"/>
                </a:lnTo>
                <a:lnTo>
                  <a:pt x="0" y="4239166"/>
                </a:lnTo>
                <a:lnTo>
                  <a:pt x="0" y="2965186"/>
                </a:lnTo>
                <a:close/>
              </a:path>
            </a:pathLst>
          </a:custGeom>
        </p:spPr>
      </p:pic>
      <p:cxnSp>
        <p:nvCxnSpPr>
          <p:cNvPr id="63" name="Straight Connector 22">
            <a:extLst>
              <a:ext uri="{FF2B5EF4-FFF2-40B4-BE49-F238E27FC236}">
                <a16:creationId xmlns:a16="http://schemas.microsoft.com/office/drawing/2014/main" id="{076A370E-C7CA-4ED6-BBEE-CE73A7944BB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40943" y="2618834"/>
            <a:ext cx="528385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Straight Connector 24">
            <a:extLst>
              <a:ext uri="{FF2B5EF4-FFF2-40B4-BE49-F238E27FC236}">
                <a16:creationId xmlns:a16="http://schemas.microsoft.com/office/drawing/2014/main" id="{09C45DED-5AFE-434B-A28C-F5DF05539B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3078396" y="0"/>
            <a:ext cx="400664" cy="261883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1927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88C9B83F-64CD-41C1-925F-A08801FFD0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9" name="Straight Connector 8">
              <a:extLst>
                <a:ext uri="{FF2B5EF4-FFF2-40B4-BE49-F238E27FC236}">
                  <a16:creationId xmlns:a16="http://schemas.microsoft.com/office/drawing/2014/main" id="{E1655065-0BD7-4422-BEC0-4401E998090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4DDD90AC-ABEC-4A76-9C9C-AD0A5F8FC7F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1" name="Rectangle 23">
              <a:extLst>
                <a:ext uri="{FF2B5EF4-FFF2-40B4-BE49-F238E27FC236}">
                  <a16:creationId xmlns:a16="http://schemas.microsoft.com/office/drawing/2014/main" id="{21A8AFEF-EC50-4C0B-9C64-814B76C820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25">
              <a:extLst>
                <a:ext uri="{FF2B5EF4-FFF2-40B4-BE49-F238E27FC236}">
                  <a16:creationId xmlns:a16="http://schemas.microsoft.com/office/drawing/2014/main" id="{CAFAA800-E117-4357-84E4-56B63EA03E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Isosceles Triangle 12">
              <a:extLst>
                <a:ext uri="{FF2B5EF4-FFF2-40B4-BE49-F238E27FC236}">
                  <a16:creationId xmlns:a16="http://schemas.microsoft.com/office/drawing/2014/main" id="{8DDFC9F4-3B45-402D-8AD7-60B3F08ED7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7">
              <a:extLst>
                <a:ext uri="{FF2B5EF4-FFF2-40B4-BE49-F238E27FC236}">
                  <a16:creationId xmlns:a16="http://schemas.microsoft.com/office/drawing/2014/main" id="{F26A0854-FBE4-4587-B349-06BE192BD7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8">
              <a:extLst>
                <a:ext uri="{FF2B5EF4-FFF2-40B4-BE49-F238E27FC236}">
                  <a16:creationId xmlns:a16="http://schemas.microsoft.com/office/drawing/2014/main" id="{54A9C4C6-FF7D-470E-BFCA-CE4F60A1F0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9">
              <a:extLst>
                <a:ext uri="{FF2B5EF4-FFF2-40B4-BE49-F238E27FC236}">
                  <a16:creationId xmlns:a16="http://schemas.microsoft.com/office/drawing/2014/main" id="{B1721EA8-4871-45D4-B78F-AE805A3004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Isosceles Triangle 16">
              <a:extLst>
                <a:ext uri="{FF2B5EF4-FFF2-40B4-BE49-F238E27FC236}">
                  <a16:creationId xmlns:a16="http://schemas.microsoft.com/office/drawing/2014/main" id="{E5763971-E3A3-45C6-9BA8-2E032C7A55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17">
              <a:extLst>
                <a:ext uri="{FF2B5EF4-FFF2-40B4-BE49-F238E27FC236}">
                  <a16:creationId xmlns:a16="http://schemas.microsoft.com/office/drawing/2014/main" id="{32752E94-0E01-4AF5-A43A-F2FAD8737C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pic>
        <p:nvPicPr>
          <p:cNvPr id="4" name="Picture 3" descr="Many question marks on black background">
            <a:extLst>
              <a:ext uri="{FF2B5EF4-FFF2-40B4-BE49-F238E27FC236}">
                <a16:creationId xmlns:a16="http://schemas.microsoft.com/office/drawing/2014/main" id="{2022175E-DA46-4B3A-99BA-2E6459435460}"/>
              </a:ext>
            </a:extLst>
          </p:cNvPr>
          <p:cNvPicPr>
            <a:picLocks noChangeAspect="1"/>
          </p:cNvPicPr>
          <p:nvPr/>
        </p:nvPicPr>
        <p:blipFill rotWithShape="1">
          <a:blip r:embed="rId2"/>
          <a:srcRect l="29534" r="2" b="2"/>
          <a:stretch/>
        </p:blipFill>
        <p:spPr>
          <a:xfrm>
            <a:off x="4269854" y="-1"/>
            <a:ext cx="7922146" cy="6858001"/>
          </a:xfrm>
          <a:custGeom>
            <a:avLst/>
            <a:gdLst/>
            <a:ahLst/>
            <a:cxnLst/>
            <a:rect l="l" t="t" r="r" b="b"/>
            <a:pathLst>
              <a:path w="7922146" h="6858001">
                <a:moveTo>
                  <a:pt x="379987" y="0"/>
                </a:moveTo>
                <a:lnTo>
                  <a:pt x="5304971" y="0"/>
                </a:lnTo>
                <a:lnTo>
                  <a:pt x="7065281" y="0"/>
                </a:lnTo>
                <a:lnTo>
                  <a:pt x="7397540" y="0"/>
                </a:lnTo>
                <a:lnTo>
                  <a:pt x="7397540" y="1"/>
                </a:lnTo>
                <a:lnTo>
                  <a:pt x="7922146" y="1"/>
                </a:lnTo>
                <a:lnTo>
                  <a:pt x="7922146" y="6858001"/>
                </a:lnTo>
                <a:lnTo>
                  <a:pt x="7065281" y="6858001"/>
                </a:lnTo>
                <a:lnTo>
                  <a:pt x="7065281" y="6858000"/>
                </a:lnTo>
                <a:lnTo>
                  <a:pt x="5932989" y="6858000"/>
                </a:lnTo>
                <a:lnTo>
                  <a:pt x="5932989" y="6858001"/>
                </a:lnTo>
                <a:lnTo>
                  <a:pt x="27809" y="6858001"/>
                </a:lnTo>
                <a:lnTo>
                  <a:pt x="1803228" y="4521201"/>
                </a:lnTo>
                <a:close/>
                <a:moveTo>
                  <a:pt x="0" y="0"/>
                </a:moveTo>
                <a:lnTo>
                  <a:pt x="379987" y="0"/>
                </a:lnTo>
                <a:lnTo>
                  <a:pt x="0" y="407"/>
                </a:lnTo>
                <a:close/>
              </a:path>
            </a:pathLst>
          </a:custGeom>
        </p:spPr>
      </p:pic>
      <p:sp>
        <p:nvSpPr>
          <p:cNvPr id="2" name="Title 1">
            <a:extLst>
              <a:ext uri="{FF2B5EF4-FFF2-40B4-BE49-F238E27FC236}">
                <a16:creationId xmlns:a16="http://schemas.microsoft.com/office/drawing/2014/main" id="{3C46F9C9-F60D-4198-B62D-01F490C13F74}"/>
              </a:ext>
            </a:extLst>
          </p:cNvPr>
          <p:cNvSpPr>
            <a:spLocks noGrp="1"/>
          </p:cNvSpPr>
          <p:nvPr>
            <p:ph type="title"/>
          </p:nvPr>
        </p:nvSpPr>
        <p:spPr>
          <a:xfrm>
            <a:off x="668867" y="1678666"/>
            <a:ext cx="4088190" cy="2369093"/>
          </a:xfrm>
        </p:spPr>
        <p:txBody>
          <a:bodyPr vert="horz" lIns="91440" tIns="45720" rIns="91440" bIns="45720" rtlCol="0" anchor="b">
            <a:normAutofit/>
          </a:bodyPr>
          <a:lstStyle/>
          <a:p>
            <a:pPr algn="r"/>
            <a:r>
              <a:rPr lang="en-US" sz="4800"/>
              <a:t>Questions?</a:t>
            </a:r>
          </a:p>
        </p:txBody>
      </p:sp>
      <p:cxnSp>
        <p:nvCxnSpPr>
          <p:cNvPr id="20" name="Straight Connector 19">
            <a:extLst>
              <a:ext uri="{FF2B5EF4-FFF2-40B4-BE49-F238E27FC236}">
                <a16:creationId xmlns:a16="http://schemas.microsoft.com/office/drawing/2014/main" id="{A57C1A16-B8AB-4D99-A195-A38F556A648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F8A9B20B-D1DD-4573-B5EC-55802951923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a:extLst>
              <a:ext uri="{FF2B5EF4-FFF2-40B4-BE49-F238E27FC236}">
                <a16:creationId xmlns:a16="http://schemas.microsoft.com/office/drawing/2014/main" id="{66D61E08-70C3-48D8-BEA0-787111DC30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a:extLst>
              <a:ext uri="{FF2B5EF4-FFF2-40B4-BE49-F238E27FC236}">
                <a16:creationId xmlns:a16="http://schemas.microsoft.com/office/drawing/2014/main" id="{FC55298F-0AE5-478E-AD2B-03C2614C58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4">
            <a:extLst>
              <a:ext uri="{FF2B5EF4-FFF2-40B4-BE49-F238E27FC236}">
                <a16:creationId xmlns:a16="http://schemas.microsoft.com/office/drawing/2014/main" id="{C180E4EA-0B63-4779-A895-7E90E71088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7">
            <a:extLst>
              <a:ext uri="{FF2B5EF4-FFF2-40B4-BE49-F238E27FC236}">
                <a16:creationId xmlns:a16="http://schemas.microsoft.com/office/drawing/2014/main" id="{CEE01D9D-3DE8-4EED-B0D3-8F3C79CC76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47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Rectangle 28">
            <a:extLst>
              <a:ext uri="{FF2B5EF4-FFF2-40B4-BE49-F238E27FC236}">
                <a16:creationId xmlns:a16="http://schemas.microsoft.com/office/drawing/2014/main" id="{89AF5CE9-607F-43F4-8983-DCD6DA4051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Rectangle 29">
            <a:extLst>
              <a:ext uri="{FF2B5EF4-FFF2-40B4-BE49-F238E27FC236}">
                <a16:creationId xmlns:a16="http://schemas.microsoft.com/office/drawing/2014/main" id="{6EEA2DBD-9E1E-4521-8C01-F32AD18A89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Isosceles Triangle 29">
            <a:extLst>
              <a:ext uri="{FF2B5EF4-FFF2-40B4-BE49-F238E27FC236}">
                <a16:creationId xmlns:a16="http://schemas.microsoft.com/office/drawing/2014/main" id="{15BBD2C1-BA9B-46A9-A27A-33498B169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913077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nodeType="withEffect">
                                  <p:stCondLst>
                                    <p:cond delay="0"/>
                                  </p:stCondLst>
                                  <p:iterate>
                                    <p:tmPct val="10000"/>
                                  </p:iterate>
                                  <p:childTnLst>
                                    <p:set>
                                      <p:cBhvr>
                                        <p:cTn id="9" dur="1" fill="hold">
                                          <p:stCondLst>
                                            <p:cond delay="0"/>
                                          </p:stCondLst>
                                        </p:cTn>
                                        <p:tgtEl>
                                          <p:spTgt spid="4"/>
                                        </p:tgtEl>
                                        <p:attrNameLst>
                                          <p:attrName>style.visibility</p:attrName>
                                        </p:attrNameLst>
                                      </p:cBhvr>
                                      <p:to>
                                        <p:strVal val="visible"/>
                                      </p:to>
                                    </p:set>
                                    <p:animEffect transition="in" filter="fade">
                                      <p:cBhvr>
                                        <p:cTn id="10" dur="7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ServiceKeyPoints xmlns="24b339b5-a55b-4e8c-9e65-3096f687877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AB679A5AB78E64595284279AC44FE57" ma:contentTypeVersion="7" ma:contentTypeDescription="Create a new document." ma:contentTypeScope="" ma:versionID="345ebbd8a49cd29d290331f1e6221683">
  <xsd:schema xmlns:xsd="http://www.w3.org/2001/XMLSchema" xmlns:xs="http://www.w3.org/2001/XMLSchema" xmlns:p="http://schemas.microsoft.com/office/2006/metadata/properties" xmlns:ns3="24b339b5-a55b-4e8c-9e65-3096f6878774" xmlns:ns4="ab018d13-369a-4f44-bb88-f1d230c986db" targetNamespace="http://schemas.microsoft.com/office/2006/metadata/properties" ma:root="true" ma:fieldsID="2005aa93b877829aef32b9ca9a5ad385" ns3:_="" ns4:_="">
    <xsd:import namespace="24b339b5-a55b-4e8c-9e65-3096f6878774"/>
    <xsd:import namespace="ab018d13-369a-4f44-bb88-f1d230c986db"/>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b339b5-a55b-4e8c-9e65-3096f687877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b018d13-369a-4f44-bb88-f1d230c986db"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BD2D995-20F0-4C14-BF62-1248AB4B484D}">
  <ds:schemaRefs>
    <ds:schemaRef ds:uri="ab018d13-369a-4f44-bb88-f1d230c986db"/>
    <ds:schemaRef ds:uri="http://www.w3.org/XML/1998/namespace"/>
    <ds:schemaRef ds:uri="http://purl.org/dc/terms/"/>
    <ds:schemaRef ds:uri="http://schemas.microsoft.com/office/2006/metadata/properties"/>
    <ds:schemaRef ds:uri="http://purl.org/dc/elements/1.1/"/>
    <ds:schemaRef ds:uri="http://schemas.microsoft.com/office/2006/documentManagement/types"/>
    <ds:schemaRef ds:uri="24b339b5-a55b-4e8c-9e65-3096f6878774"/>
    <ds:schemaRef ds:uri="http://schemas.microsoft.com/office/infopath/2007/PartnerControl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BB3242A4-1E6A-4E02-809C-4A24066EC01D}">
  <ds:schemaRefs>
    <ds:schemaRef ds:uri="http://schemas.microsoft.com/sharepoint/v3/contenttype/forms"/>
  </ds:schemaRefs>
</ds:datastoreItem>
</file>

<file path=customXml/itemProps3.xml><?xml version="1.0" encoding="utf-8"?>
<ds:datastoreItem xmlns:ds="http://schemas.openxmlformats.org/officeDocument/2006/customXml" ds:itemID="{0E9F374F-A274-4FA4-BB64-782A17D1E43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4b339b5-a55b-4e8c-9e65-3096f6878774"/>
    <ds:schemaRef ds:uri="ab018d13-369a-4f44-bb88-f1d230c986d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Facet</Template>
  <TotalTime>1083</TotalTime>
  <Words>1275</Words>
  <Application>Microsoft Office PowerPoint</Application>
  <PresentationFormat>Widescreen</PresentationFormat>
  <Paragraphs>66</Paragraphs>
  <Slides>10</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PT Sans</vt:lpstr>
      <vt:lpstr>Times New Roman</vt:lpstr>
      <vt:lpstr>Trebuchet MS</vt:lpstr>
      <vt:lpstr>Wingdings 3</vt:lpstr>
      <vt:lpstr>Facet</vt:lpstr>
      <vt:lpstr>Bees at the Table: Ecological and Cultural Connections between African American and Native American Cuisines</vt:lpstr>
      <vt:lpstr>Methods</vt:lpstr>
      <vt:lpstr>Movement of Squash</vt:lpstr>
      <vt:lpstr>Movement of Squash Bees</vt:lpstr>
      <vt:lpstr>Two Cultures Changing</vt:lpstr>
      <vt:lpstr>Bees and Squash in Africa</vt:lpstr>
      <vt:lpstr>True to Root Menu</vt:lpstr>
      <vt:lpstr>What’s next?</vt:lpstr>
      <vt:lpstr>Questions?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Lorem Ipsum</dc:title>
  <dc:creator>Culley,Soleil (EID)</dc:creator>
  <cp:lastModifiedBy>Culley,Soleil (EID)</cp:lastModifiedBy>
  <cp:revision>7</cp:revision>
  <dcterms:created xsi:type="dcterms:W3CDTF">2021-04-20T02:33:05Z</dcterms:created>
  <dcterms:modified xsi:type="dcterms:W3CDTF">2021-04-20T20:36:18Z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0x0101001AB679A5AB78E64595284279AC44FE57</vt:lpwstr>
  </property>
</Properties>
</file>