
<file path=[Content_Types].xml><?xml version="1.0" encoding="utf-8"?>
<Types xmlns="http://schemas.openxmlformats.org/package/2006/content-types">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2"/>
  </p:notesMasterIdLst>
  <p:sldIdLst>
    <p:sldId id="265" r:id="rId2"/>
    <p:sldId id="257" r:id="rId3"/>
    <p:sldId id="266" r:id="rId4"/>
    <p:sldId id="258" r:id="rId5"/>
    <p:sldId id="264" r:id="rId6"/>
    <p:sldId id="261" r:id="rId7"/>
    <p:sldId id="262" r:id="rId8"/>
    <p:sldId id="259" r:id="rId9"/>
    <p:sldId id="267" r:id="rId10"/>
    <p:sldId id="263"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39"/>
    <p:restoredTop sz="94650"/>
  </p:normalViewPr>
  <p:slideViewPr>
    <p:cSldViewPr snapToGrid="0">
      <p:cViewPr varScale="1">
        <p:scale>
          <a:sx n="160" d="100"/>
          <a:sy n="160" d="100"/>
        </p:scale>
        <p:origin x="552"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1251d1291d3_5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1251d1291d3_5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Talk about lome being the major port city</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1251d1291d3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1251d1291d3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24d1d12d8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24d1d12d8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The Togo slippery frog is facing massive pressures on pretty much all fronts of their existence. They are popularly hunted for their bushmeat because it is high in protein (</a:t>
            </a:r>
            <a:r>
              <a:rPr lang="en" dirty="0" err="1"/>
              <a:t>aza.org</a:t>
            </a:r>
            <a:r>
              <a:rPr lang="en" dirty="0"/>
              <a:t>). They are thought to only occur in the Togo-Volta Hills on the Ghana-Togo border. Giving them a restricted geographic range at less than ten square kilometers (Ofori). On top of this, that already small geographic range that the slippery frog resides in is being used to support human expansion. It is being utilized for things such as logging, harvest, mining, and to make room for agriculture (</a:t>
            </a:r>
            <a:r>
              <a:rPr lang="en" dirty="0" err="1"/>
              <a:t>aza</a:t>
            </a:r>
            <a:r>
              <a:rPr lang="en" dirty="0"/>
              <a:t> and Ofori). Due to a combination of all these pressures, there are only an estimated 250 mature Togo slippery frogs left in the wild (fauna-flora).</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124d1d1306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124d1d1306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Times New Roman"/>
                <a:ea typeface="Times New Roman"/>
                <a:cs typeface="Times New Roman"/>
                <a:sym typeface="Times New Roman"/>
              </a:rPr>
              <a:t>Diego: Figure 1 shows categories of conservation action from the research organization Edge of Existence. As shown by the key below, there is a high priority to conserve the Togo Slippery Frog in a number of ways. Those being Engaging in Stakeholders, Addressing Threats, Status of Knowledge, and Raising Awareness. The numbers next to these bars can go up to 100, with 100 being the most possible engagement, and 0 being none. This figure conveys that the utmost priority in conserving the Togo Slippery Frog is from addressing the threats that are leading to its extinction, which are mentioned throughout the presentation, and engagement. Bringing an understanding of what the Togo Slippery Frog is, where it lives, and how it impacts biodiverse communities. Conservation actions also show an effort to bring forth awareness and knowledge about the frog. </a:t>
            </a: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124e382c75c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124e382c75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Diego: Figure 2 represents the land cover in Togo from the USGS. The image on the far left shows Togo in 1975, in the middle is the year 2000, and on the far right is Togo in 2013. As shown from the key, purple represents forest areas located in Togo. This purple area is also where Togo Slippery Frog habitats are located. As shown overtime, there is less purple on the Togo country map, indicating a decrease in forest areas. There has also been a significant increase of savannah and agricultural zones, which is shown by shades of yellows and light greens. The loss of Togo Slippery Frog habitat due to agricultural gain is clearly depicted in these images and further shows the impact and correlation between socio-economic and environmental wellbeing. </a:t>
            </a:r>
            <a:endParaRPr sz="12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124d1d1306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124d1d1306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dirty="0">
                <a:solidFill>
                  <a:srgbClr val="000000"/>
                </a:solidFill>
                <a:effectLst/>
                <a:latin typeface="Arial"/>
                <a:ea typeface="Arial"/>
                <a:cs typeface="Arial"/>
                <a:sym typeface="Arial"/>
              </a:rPr>
              <a:t>Diego: The Togo Slippery Frog has a large impact on the region’s socio-economic and environmental factors. This includes prominent Sustainable Development Goals, such as SDG 8: Decent Work and Economic Growth, SDG: 14 Life Below Water, and SDG 15: Life on Land. The Togo Slippery Frog’s habitat, shown in red on the country map, has been dwindling down into an almost unlivable zone. The frog provides benefits to SDG 8, SDG 14, and SDG 15. Though pressures presented to the Togo Slippery Frog have impacted the species and others alike in “an alarming rate of habitat loss” (</a:t>
            </a:r>
            <a:r>
              <a:rPr lang="en-US" sz="1100" b="0" i="0" u="none" strike="noStrike" cap="none" dirty="0" err="1">
                <a:solidFill>
                  <a:srgbClr val="000000"/>
                </a:solidFill>
                <a:effectLst/>
                <a:latin typeface="Arial"/>
                <a:ea typeface="Arial"/>
                <a:cs typeface="Arial"/>
                <a:sym typeface="Arial"/>
              </a:rPr>
              <a:t>Leaché</a:t>
            </a:r>
            <a:r>
              <a:rPr lang="en-US" sz="1100" b="0" i="0" u="none" strike="noStrike" cap="none" dirty="0">
                <a:solidFill>
                  <a:srgbClr val="000000"/>
                </a:solidFill>
                <a:effectLst/>
                <a:latin typeface="Arial"/>
                <a:ea typeface="Arial"/>
                <a:cs typeface="Arial"/>
                <a:sym typeface="Arial"/>
              </a:rPr>
              <a:t> et. Al, 2006). The impact of a declining Togo Slippery Frog population equates to decreased ecotourism, so there will be a decrease in allocated funds that can go to social and health programs in the country. This negatively impacts SDG 8. Moreover, many ecotourism sites connect “educational and cultural exchange” opportunities, which help people understand the interconnectedness of both community and environment (Earth Guardians Togo, 2013). The impact of SDG 14 and SDG 15, are also directly correlated to the Togo Slippery Frog. Local Togolese economies rely heavily on crops for trade, production, and food. This has led to forest fragmentation and a decrease in the natural environment from fertilizer runoff and deforestation. This has impacted the Togo Slippery Frog and Togolese people alike, as the Togo-</a:t>
            </a:r>
            <a:r>
              <a:rPr lang="en-US" sz="1100" b="0" i="0" u="none" strike="noStrike" cap="none" dirty="0" err="1">
                <a:solidFill>
                  <a:srgbClr val="000000"/>
                </a:solidFill>
                <a:effectLst/>
                <a:latin typeface="Arial"/>
                <a:ea typeface="Arial"/>
                <a:cs typeface="Arial"/>
                <a:sym typeface="Arial"/>
              </a:rPr>
              <a:t>Valta</a:t>
            </a:r>
            <a:r>
              <a:rPr lang="en-US" sz="1100" b="0" i="0" u="none" strike="noStrike" cap="none" dirty="0">
                <a:solidFill>
                  <a:srgbClr val="000000"/>
                </a:solidFill>
                <a:effectLst/>
                <a:latin typeface="Arial"/>
                <a:ea typeface="Arial"/>
                <a:cs typeface="Arial"/>
                <a:sym typeface="Arial"/>
              </a:rPr>
              <a:t> Highlands are “an important area for biodiversity conservation”, and a food source for people in that region (</a:t>
            </a:r>
            <a:r>
              <a:rPr lang="en-US" sz="1100" b="0" i="0" u="none" strike="noStrike" cap="none" dirty="0" err="1">
                <a:solidFill>
                  <a:srgbClr val="000000"/>
                </a:solidFill>
                <a:effectLst/>
                <a:latin typeface="Arial"/>
                <a:ea typeface="Arial"/>
                <a:cs typeface="Arial"/>
                <a:sym typeface="Arial"/>
              </a:rPr>
              <a:t>Leaché</a:t>
            </a:r>
            <a:r>
              <a:rPr lang="en-US" sz="1100" b="0" i="0" u="none" strike="noStrike" cap="none" dirty="0">
                <a:solidFill>
                  <a:srgbClr val="000000"/>
                </a:solidFill>
                <a:effectLst/>
                <a:latin typeface="Arial"/>
                <a:ea typeface="Arial"/>
                <a:cs typeface="Arial"/>
                <a:sym typeface="Arial"/>
              </a:rPr>
              <a:t> et. Al, 2006). These impacts have led to increased agricultural chemicals in bodies of water where frogs spawn. This increases disease because of the polluted water the frogs live in, and for the people who eat them. Also, because of the decline in biodiversity in natural areas, there will be less money to allocate from ecotourism programs, and less forest space. This impacts how people interact with the environment. Overall, the Togo Slippery Frog’s impact on Togolese communities is great, and further shows the intersectional relationship between people and environment.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124d1d12d8f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124d1d12d8f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12621-FE57-8A42-9B70-3EE4AF69DF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737AAA-5992-A944-94DB-773C91889D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5F8CB1-6FD7-DC4D-9435-D42590C4AD92}"/>
              </a:ext>
            </a:extLst>
          </p:cNvPr>
          <p:cNvSpPr>
            <a:spLocks noGrp="1"/>
          </p:cNvSpPr>
          <p:nvPr>
            <p:ph type="dt" sz="half" idx="10"/>
          </p:nvPr>
        </p:nvSpPr>
        <p:spPr/>
        <p:txBody>
          <a:bodyPr/>
          <a:lstStyle/>
          <a:p>
            <a:fld id="{5F5F6F02-890B-E741-910F-C5EFF2228397}" type="datetimeFigureOut">
              <a:rPr lang="en-US" smtClean="0"/>
              <a:t>4/19/22</a:t>
            </a:fld>
            <a:endParaRPr lang="en-US"/>
          </a:p>
        </p:txBody>
      </p:sp>
      <p:sp>
        <p:nvSpPr>
          <p:cNvPr id="5" name="Footer Placeholder 4">
            <a:extLst>
              <a:ext uri="{FF2B5EF4-FFF2-40B4-BE49-F238E27FC236}">
                <a16:creationId xmlns:a16="http://schemas.microsoft.com/office/drawing/2014/main" id="{943AEB00-7191-2245-B732-0B36BD5442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661FBD-ACD8-8148-B026-632AFB7E6B48}"/>
              </a:ext>
            </a:extLst>
          </p:cNvPr>
          <p:cNvSpPr>
            <a:spLocks noGrp="1"/>
          </p:cNvSpPr>
          <p:nvPr>
            <p:ph type="sldNum" sz="quarter" idx="12"/>
          </p:nvPr>
        </p:nvSpPr>
        <p:spPr/>
        <p:txBody>
          <a:bodyPr/>
          <a:lstStyle/>
          <a:p>
            <a:fld id="{F43C7AA7-A7B7-734A-A376-DC028A7D6787}" type="slidenum">
              <a:rPr lang="en-US" smtClean="0"/>
              <a:t>‹#›</a:t>
            </a:fld>
            <a:endParaRPr lang="en-US"/>
          </a:p>
        </p:txBody>
      </p:sp>
    </p:spTree>
    <p:extLst>
      <p:ext uri="{BB962C8B-B14F-4D97-AF65-F5344CB8AC3E}">
        <p14:creationId xmlns:p14="http://schemas.microsoft.com/office/powerpoint/2010/main" val="3918757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joelsartore.com/ani101-00296/?context=togo+slippery+frog&amp;index=2" TargetMode="External"/><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phys.org/news/2018-12-sanctuary-frog-slippery-slope-extinction.htm"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4.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3.xml"/><Relationship Id="rId7" Type="http://schemas.openxmlformats.org/officeDocument/2006/relationships/image" Target="../media/image11.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6.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slideLayout" Target="../slideLayouts/slideLayout3.xml"/><Relationship Id="rId7" Type="http://schemas.openxmlformats.org/officeDocument/2006/relationships/image" Target="../media/image15.jp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4.png"/><Relationship Id="rId5" Type="http://schemas.openxmlformats.org/officeDocument/2006/relationships/image" Target="../media/image13.jpg"/><Relationship Id="rId10" Type="http://schemas.openxmlformats.org/officeDocument/2006/relationships/image" Target="../media/image2.png"/><Relationship Id="rId4" Type="http://schemas.openxmlformats.org/officeDocument/2006/relationships/notesSlide" Target="../notesSlides/notesSlide7.xml"/><Relationship Id="rId9"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53"/>
        <p:cNvGrpSpPr/>
        <p:nvPr/>
      </p:nvGrpSpPr>
      <p:grpSpPr>
        <a:xfrm>
          <a:off x="0" y="0"/>
          <a:ext cx="0" cy="0"/>
          <a:chOff x="0" y="0"/>
          <a:chExt cx="0" cy="0"/>
        </a:xfrm>
      </p:grpSpPr>
      <p:sp>
        <p:nvSpPr>
          <p:cNvPr id="54" name="Google Shape;54;p13"/>
          <p:cNvSpPr txBox="1"/>
          <p:nvPr/>
        </p:nvSpPr>
        <p:spPr>
          <a:xfrm>
            <a:off x="1139100" y="434475"/>
            <a:ext cx="7081200" cy="7080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3400" b="0" i="0" u="none" strike="noStrike" kern="0" cap="none" spc="0" normalizeH="0" baseline="0" noProof="0">
                <a:ln>
                  <a:noFill/>
                </a:ln>
                <a:solidFill>
                  <a:srgbClr val="FFFFFF"/>
                </a:solidFill>
                <a:effectLst/>
                <a:uLnTx/>
                <a:uFillTx/>
                <a:latin typeface="Arial"/>
                <a:cs typeface="Arial"/>
                <a:sym typeface="Arial"/>
              </a:rPr>
              <a:t>Togo Slippery Frog</a:t>
            </a:r>
            <a:endParaRPr kumimoji="0" sz="3400" b="0" i="0" u="none" strike="noStrike" kern="0" cap="none" spc="0" normalizeH="0" baseline="0" noProof="0">
              <a:ln>
                <a:noFill/>
              </a:ln>
              <a:solidFill>
                <a:srgbClr val="FFFFFF"/>
              </a:solidFill>
              <a:effectLst/>
              <a:uLnTx/>
              <a:uFillTx/>
              <a:latin typeface="Arial"/>
              <a:cs typeface="Arial"/>
              <a:sym typeface="Arial"/>
            </a:endParaRPr>
          </a:p>
        </p:txBody>
      </p:sp>
      <p:sp>
        <p:nvSpPr>
          <p:cNvPr id="55" name="Google Shape;55;p13"/>
          <p:cNvSpPr txBox="1"/>
          <p:nvPr/>
        </p:nvSpPr>
        <p:spPr>
          <a:xfrm>
            <a:off x="0" y="4575002"/>
            <a:ext cx="7491900" cy="6465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0" i="1" u="none" strike="noStrike" kern="0" cap="none" spc="0" normalizeH="0" baseline="0" noProof="0" dirty="0">
                <a:ln>
                  <a:noFill/>
                </a:ln>
                <a:solidFill>
                  <a:srgbClr val="FFFFFF"/>
                </a:solidFill>
                <a:effectLst/>
                <a:uLnTx/>
                <a:uFillTx/>
                <a:latin typeface="Arial"/>
                <a:cs typeface="Arial"/>
                <a:sym typeface="Arial"/>
              </a:rPr>
              <a:t>Figure 1. Image of the critically endangered Togo Slippery Frog. Adapted from “National Geographic Photo Ark” by J. </a:t>
            </a:r>
            <a:r>
              <a:rPr kumimoji="0" lang="en" sz="1000" b="0" i="1" u="none" strike="noStrike" kern="0" cap="none" spc="0" normalizeH="0" baseline="0" noProof="0" dirty="0" err="1">
                <a:ln>
                  <a:noFill/>
                </a:ln>
                <a:solidFill>
                  <a:srgbClr val="FFFFFF"/>
                </a:solidFill>
                <a:effectLst/>
                <a:uLnTx/>
                <a:uFillTx/>
                <a:latin typeface="Arial"/>
                <a:cs typeface="Arial"/>
                <a:sym typeface="Arial"/>
              </a:rPr>
              <a:t>Sartore</a:t>
            </a:r>
            <a:r>
              <a:rPr kumimoji="0" lang="en" sz="1000" b="0" i="1" u="none" strike="noStrike" kern="0" cap="none" spc="0" normalizeH="0" baseline="0" noProof="0" dirty="0">
                <a:ln>
                  <a:noFill/>
                </a:ln>
                <a:solidFill>
                  <a:srgbClr val="FFFFFF"/>
                </a:solidFill>
                <a:effectLst/>
                <a:uLnTx/>
                <a:uFillTx/>
                <a:latin typeface="Arial"/>
                <a:cs typeface="Arial"/>
                <a:sym typeface="Arial"/>
              </a:rPr>
              <a:t>, n.d., </a:t>
            </a:r>
            <a:r>
              <a:rPr kumimoji="0" lang="en" sz="1000" b="0" i="1" u="none" strike="noStrike" kern="0" cap="none" spc="0" normalizeH="0" baseline="0" noProof="0" dirty="0" err="1">
                <a:ln>
                  <a:noFill/>
                </a:ln>
                <a:solidFill>
                  <a:srgbClr val="FFFFFF"/>
                </a:solidFill>
                <a:effectLst/>
                <a:uLnTx/>
                <a:uFillTx/>
                <a:latin typeface="Arial"/>
                <a:cs typeface="Arial"/>
                <a:sym typeface="Arial"/>
              </a:rPr>
              <a:t>ThePhotoArk</a:t>
            </a:r>
            <a:r>
              <a:rPr kumimoji="0" lang="en" sz="1000" b="0" i="1" u="none" strike="noStrike" kern="0" cap="none" spc="0" normalizeH="0" baseline="0" noProof="0" dirty="0">
                <a:ln>
                  <a:noFill/>
                </a:ln>
                <a:solidFill>
                  <a:srgbClr val="FFFFFF"/>
                </a:solidFill>
                <a:effectLst/>
                <a:uLnTx/>
                <a:uFillTx/>
                <a:latin typeface="Arial"/>
                <a:cs typeface="Arial"/>
                <a:sym typeface="Arial"/>
              </a:rPr>
              <a:t>. Retrieved from </a:t>
            </a:r>
            <a:r>
              <a:rPr kumimoji="0" lang="en" sz="1000" b="0" i="1" u="sng" strike="noStrike" kern="0" cap="none" spc="0" normalizeH="0" baseline="0" noProof="0" dirty="0">
                <a:ln>
                  <a:noFill/>
                </a:ln>
                <a:solidFill>
                  <a:srgbClr val="0097A7"/>
                </a:solidFill>
                <a:effectLst/>
                <a:uLnTx/>
                <a:uFillTx/>
                <a:latin typeface="Arial"/>
                <a:cs typeface="Arial"/>
                <a:sym typeface="Arial"/>
                <a:hlinkClick r:id="rId6"/>
              </a:rPr>
              <a:t>https://www.joelsartore.com/ani101-00296/?context=togo+slippery+frog&amp;index=2</a:t>
            </a:r>
            <a:r>
              <a:rPr kumimoji="0" lang="en" sz="1000" b="0" i="1" u="none" strike="noStrike" kern="0" cap="none" spc="0" normalizeH="0" baseline="0" noProof="0" dirty="0">
                <a:ln>
                  <a:noFill/>
                </a:ln>
                <a:solidFill>
                  <a:srgbClr val="FFFFFF"/>
                </a:solidFill>
                <a:effectLst/>
                <a:uLnTx/>
                <a:uFillTx/>
                <a:latin typeface="Arial"/>
                <a:cs typeface="Arial"/>
                <a:sym typeface="Arial"/>
              </a:rPr>
              <a:t>. Copyright 2022 by Joel </a:t>
            </a:r>
            <a:r>
              <a:rPr kumimoji="0" lang="en" sz="1000" b="0" i="1" u="none" strike="noStrike" kern="0" cap="none" spc="0" normalizeH="0" baseline="0" noProof="0" dirty="0" err="1">
                <a:ln>
                  <a:noFill/>
                </a:ln>
                <a:solidFill>
                  <a:srgbClr val="FFFFFF"/>
                </a:solidFill>
                <a:effectLst/>
                <a:uLnTx/>
                <a:uFillTx/>
                <a:latin typeface="Arial"/>
                <a:cs typeface="Arial"/>
                <a:sym typeface="Arial"/>
              </a:rPr>
              <a:t>Sartore</a:t>
            </a:r>
            <a:r>
              <a:rPr kumimoji="0" lang="en" sz="1000" b="0" i="1" u="none" strike="noStrike" kern="0" cap="none" spc="0" normalizeH="0" baseline="0" noProof="0" dirty="0">
                <a:ln>
                  <a:noFill/>
                </a:ln>
                <a:solidFill>
                  <a:srgbClr val="FFFFFF"/>
                </a:solidFill>
                <a:effectLst/>
                <a:uLnTx/>
                <a:uFillTx/>
                <a:latin typeface="Arial"/>
                <a:cs typeface="Arial"/>
                <a:sym typeface="Arial"/>
              </a:rPr>
              <a:t> Photos. </a:t>
            </a:r>
            <a:endParaRPr kumimoji="0" sz="1000" b="0" i="1" u="none" strike="noStrike" kern="0" cap="none" spc="0" normalizeH="0" baseline="0" noProof="0" dirty="0">
              <a:ln>
                <a:noFill/>
              </a:ln>
              <a:solidFill>
                <a:srgbClr val="FFFFFF"/>
              </a:solidFill>
              <a:effectLst/>
              <a:uLnTx/>
              <a:uFillTx/>
              <a:latin typeface="Arial"/>
              <a:cs typeface="Arial"/>
              <a:sym typeface="Arial"/>
            </a:endParaRPr>
          </a:p>
        </p:txBody>
      </p:sp>
      <p:sp>
        <p:nvSpPr>
          <p:cNvPr id="56" name="Google Shape;56;p13"/>
          <p:cNvSpPr txBox="1"/>
          <p:nvPr/>
        </p:nvSpPr>
        <p:spPr>
          <a:xfrm>
            <a:off x="0" y="4339723"/>
            <a:ext cx="7081199" cy="369302"/>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200" b="1" i="0" u="none" strike="noStrike" kern="0" cap="none" spc="0" normalizeH="0" baseline="0" noProof="0" dirty="0">
                <a:ln>
                  <a:noFill/>
                </a:ln>
                <a:solidFill>
                  <a:srgbClr val="FFFFFF"/>
                </a:solidFill>
                <a:effectLst/>
                <a:uLnTx/>
                <a:uFillTx/>
                <a:latin typeface="Arial"/>
                <a:cs typeface="Arial"/>
                <a:sym typeface="Arial"/>
              </a:rPr>
              <a:t>Presentation by: Ben Walker, Diego Tovar, Caroline Spirt, and Aiden Franklin</a:t>
            </a:r>
            <a:endParaRPr kumimoji="0" sz="1200" b="1" i="0" u="none" strike="noStrike" kern="0" cap="none" spc="0" normalizeH="0" baseline="0" noProof="0" dirty="0">
              <a:ln>
                <a:noFill/>
              </a:ln>
              <a:solidFill>
                <a:srgbClr val="FFFFFF"/>
              </a:solidFill>
              <a:effectLst/>
              <a:uLnTx/>
              <a:uFillTx/>
              <a:latin typeface="Arial"/>
              <a:cs typeface="Arial"/>
              <a:sym typeface="Arial"/>
            </a:endParaRPr>
          </a:p>
        </p:txBody>
      </p:sp>
      <p:pic>
        <p:nvPicPr>
          <p:cNvPr id="2" name="Audio Recording Apr 19, 2022 at 3:51:53 PM" descr="Audio Recording Apr 19, 2022 at 3:51:53 PM">
            <a:hlinkClick r:id="" action="ppaction://media"/>
            <a:extLst>
              <a:ext uri="{FF2B5EF4-FFF2-40B4-BE49-F238E27FC236}">
                <a16:creationId xmlns:a16="http://schemas.microsoft.com/office/drawing/2014/main" id="{9D461E21-2645-051F-FA97-00DCB9DFEC6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019250" y="227909"/>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dirty="0"/>
              <a:t>Reference Page</a:t>
            </a:r>
            <a:endParaRPr dirty="0"/>
          </a:p>
        </p:txBody>
      </p:sp>
      <p:sp>
        <p:nvSpPr>
          <p:cNvPr id="142" name="Google Shape;142;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55000" lnSpcReduction="20000"/>
          </a:bodyPr>
          <a:lstStyle/>
          <a:p>
            <a:pPr marL="0" lvl="0" indent="0" algn="l" rtl="0">
              <a:spcBef>
                <a:spcPts val="1200"/>
              </a:spcBef>
              <a:spcAft>
                <a:spcPts val="0"/>
              </a:spcAft>
              <a:buNone/>
            </a:pPr>
            <a:r>
              <a:rPr lang="en" sz="1100" dirty="0">
                <a:solidFill>
                  <a:schemeClr val="tx1"/>
                </a:solidFill>
                <a:highlight>
                  <a:srgbClr val="FFFFFF"/>
                </a:highlight>
                <a:latin typeface="+mj-lt"/>
              </a:rPr>
              <a:t>Africa, L. (2013). </a:t>
            </a:r>
            <a:r>
              <a:rPr lang="en" sz="1100" i="1" dirty="0">
                <a:solidFill>
                  <a:schemeClr val="tx1"/>
                </a:solidFill>
                <a:highlight>
                  <a:srgbClr val="FFFFFF"/>
                </a:highlight>
                <a:latin typeface="+mj-lt"/>
              </a:rPr>
              <a:t>Eco-tourism</a:t>
            </a:r>
            <a:r>
              <a:rPr lang="en" sz="1100" dirty="0">
                <a:solidFill>
                  <a:schemeClr val="tx1"/>
                </a:solidFill>
                <a:highlight>
                  <a:srgbClr val="FFFFFF"/>
                </a:highlight>
                <a:latin typeface="+mj-lt"/>
              </a:rPr>
              <a:t>. Retrieved 2007-12-11, from http://www. </a:t>
            </a:r>
            <a:r>
              <a:rPr lang="en" sz="1100" dirty="0" err="1">
                <a:solidFill>
                  <a:schemeClr val="tx1"/>
                </a:solidFill>
                <a:highlight>
                  <a:srgbClr val="FFFFFF"/>
                </a:highlight>
                <a:latin typeface="+mj-lt"/>
              </a:rPr>
              <a:t>learningafrica</a:t>
            </a:r>
            <a:r>
              <a:rPr lang="en" sz="1100" dirty="0">
                <a:solidFill>
                  <a:schemeClr val="tx1"/>
                </a:solidFill>
                <a:highlight>
                  <a:srgbClr val="FFFFFF"/>
                </a:highlight>
                <a:latin typeface="+mj-lt"/>
              </a:rPr>
              <a:t>. org. </a:t>
            </a:r>
            <a:r>
              <a:rPr lang="en" sz="1100" dirty="0" err="1">
                <a:solidFill>
                  <a:schemeClr val="tx1"/>
                </a:solidFill>
                <a:highlight>
                  <a:srgbClr val="FFFFFF"/>
                </a:highlight>
                <a:latin typeface="+mj-lt"/>
              </a:rPr>
              <a:t>uk</a:t>
            </a:r>
            <a:r>
              <a:rPr lang="en" sz="1100" dirty="0">
                <a:solidFill>
                  <a:schemeClr val="tx1"/>
                </a:solidFill>
                <a:highlight>
                  <a:srgbClr val="FFFFFF"/>
                </a:highlight>
                <a:latin typeface="+mj-lt"/>
              </a:rPr>
              <a:t>/</a:t>
            </a:r>
            <a:r>
              <a:rPr lang="en" sz="1100" dirty="0" err="1">
                <a:solidFill>
                  <a:schemeClr val="tx1"/>
                </a:solidFill>
                <a:highlight>
                  <a:srgbClr val="FFFFFF"/>
                </a:highlight>
                <a:latin typeface="+mj-lt"/>
              </a:rPr>
              <a:t>poverty_activities</a:t>
            </a:r>
            <a:r>
              <a:rPr lang="en" sz="1100" dirty="0">
                <a:solidFill>
                  <a:schemeClr val="tx1"/>
                </a:solidFill>
                <a:highlight>
                  <a:srgbClr val="FFFFFF"/>
                </a:highlight>
                <a:latin typeface="+mj-lt"/>
              </a:rPr>
              <a:t>. </a:t>
            </a:r>
            <a:r>
              <a:rPr lang="en" sz="1100" dirty="0" err="1">
                <a:solidFill>
                  <a:schemeClr val="tx1"/>
                </a:solidFill>
                <a:highlight>
                  <a:srgbClr val="FFFFFF"/>
                </a:highlight>
                <a:latin typeface="+mj-lt"/>
              </a:rPr>
              <a:t>htm</a:t>
            </a:r>
            <a:r>
              <a:rPr lang="en" sz="1100" dirty="0">
                <a:solidFill>
                  <a:schemeClr val="tx1"/>
                </a:solidFill>
                <a:highlight>
                  <a:srgbClr val="FFFFFF"/>
                </a:highlight>
                <a:latin typeface="+mj-lt"/>
              </a:rPr>
              <a:t>.</a:t>
            </a:r>
            <a:endParaRPr sz="1100" i="1" dirty="0">
              <a:solidFill>
                <a:schemeClr val="tx1"/>
              </a:solidFill>
              <a:latin typeface="+mj-lt"/>
            </a:endParaRPr>
          </a:p>
          <a:p>
            <a:pPr marL="0" lvl="0" indent="0" algn="l" rtl="0">
              <a:spcBef>
                <a:spcPts val="1200"/>
              </a:spcBef>
              <a:spcAft>
                <a:spcPts val="0"/>
              </a:spcAft>
              <a:buNone/>
            </a:pPr>
            <a:r>
              <a:rPr lang="en" sz="1100" i="1" dirty="0">
                <a:solidFill>
                  <a:schemeClr val="tx1"/>
                </a:solidFill>
                <a:latin typeface="+mj-lt"/>
              </a:rPr>
              <a:t>Critically endangered </a:t>
            </a:r>
            <a:r>
              <a:rPr lang="en" sz="1100" i="1" dirty="0" err="1">
                <a:solidFill>
                  <a:schemeClr val="tx1"/>
                </a:solidFill>
                <a:latin typeface="+mj-lt"/>
              </a:rPr>
              <a:t>togo</a:t>
            </a:r>
            <a:r>
              <a:rPr lang="en" sz="1100" i="1" dirty="0">
                <a:solidFill>
                  <a:schemeClr val="tx1"/>
                </a:solidFill>
                <a:latin typeface="+mj-lt"/>
              </a:rPr>
              <a:t> slippery frogs thriving at Brookfield Zoo</a:t>
            </a:r>
            <a:r>
              <a:rPr lang="en" sz="1100" dirty="0">
                <a:solidFill>
                  <a:schemeClr val="tx1"/>
                </a:solidFill>
                <a:latin typeface="+mj-lt"/>
              </a:rPr>
              <a:t>. Association of Zoos &amp; Aquariums. (2020, October 28). Retrieved April 18, 2022, from https://</a:t>
            </a:r>
            <a:r>
              <a:rPr lang="en" sz="1100" dirty="0" err="1">
                <a:solidFill>
                  <a:schemeClr val="tx1"/>
                </a:solidFill>
                <a:latin typeface="+mj-lt"/>
              </a:rPr>
              <a:t>www.aza.org</a:t>
            </a:r>
            <a:r>
              <a:rPr lang="en" sz="1100" dirty="0">
                <a:solidFill>
                  <a:schemeClr val="tx1"/>
                </a:solidFill>
                <a:latin typeface="+mj-lt"/>
              </a:rPr>
              <a:t>/connect-stories/stories/critically-endangered-togo-slippery-frogs-thriving-at-brookfield-zoo?locale=</a:t>
            </a:r>
            <a:r>
              <a:rPr lang="en" sz="1100" dirty="0" err="1">
                <a:solidFill>
                  <a:schemeClr val="tx1"/>
                </a:solidFill>
                <a:latin typeface="+mj-lt"/>
              </a:rPr>
              <a:t>en</a:t>
            </a:r>
            <a:r>
              <a:rPr lang="en" sz="1100" dirty="0">
                <a:solidFill>
                  <a:schemeClr val="tx1"/>
                </a:solidFill>
                <a:latin typeface="+mj-lt"/>
              </a:rPr>
              <a:t> </a:t>
            </a:r>
          </a:p>
          <a:p>
            <a:pPr marL="0" lvl="0" indent="0" algn="l" rtl="0">
              <a:spcBef>
                <a:spcPts val="1200"/>
              </a:spcBef>
              <a:spcAft>
                <a:spcPts val="0"/>
              </a:spcAft>
              <a:buNone/>
            </a:pPr>
            <a:r>
              <a:rPr lang="en-US" sz="1100" dirty="0">
                <a:solidFill>
                  <a:schemeClr val="tx1"/>
                </a:solidFill>
                <a:latin typeface="+mj-lt"/>
              </a:rPr>
              <a:t>Knight, Tim. (2018, December). </a:t>
            </a:r>
            <a:r>
              <a:rPr lang="en-US" sz="1100" i="1" dirty="0">
                <a:solidFill>
                  <a:schemeClr val="tx1"/>
                </a:solidFill>
                <a:latin typeface="+mj-lt"/>
              </a:rPr>
              <a:t>Sanctuary for a frog on the slippery slope to extinction</a:t>
            </a:r>
            <a:r>
              <a:rPr lang="en-US" sz="1100" dirty="0">
                <a:solidFill>
                  <a:schemeClr val="tx1"/>
                </a:solidFill>
                <a:latin typeface="+mj-lt"/>
              </a:rPr>
              <a:t>. Phys. </a:t>
            </a:r>
            <a:r>
              <a:rPr lang="en-US" sz="1100" dirty="0">
                <a:solidFill>
                  <a:schemeClr val="tx1"/>
                </a:solidFill>
                <a:latin typeface="+mj-lt"/>
                <a:hlinkClick r:id="rId3">
                  <a:extLst>
                    <a:ext uri="{A12FA001-AC4F-418D-AE19-62706E023703}">
                      <ahyp:hlinkClr xmlns:ahyp="http://schemas.microsoft.com/office/drawing/2018/hyperlinkcolor" val="tx"/>
                    </a:ext>
                  </a:extLst>
                </a:hlinkClick>
              </a:rPr>
              <a:t>https://phys.org/news/2018-12-sanctuary-frog-slippery-slope-extinction.htm</a:t>
            </a:r>
            <a:r>
              <a:rPr lang="en-US" sz="1100" dirty="0">
                <a:solidFill>
                  <a:schemeClr val="tx1"/>
                </a:solidFill>
                <a:latin typeface="+mj-lt"/>
              </a:rPr>
              <a:t>l</a:t>
            </a:r>
            <a:br>
              <a:rPr lang="en-US" sz="1100" dirty="0">
                <a:solidFill>
                  <a:schemeClr val="tx1"/>
                </a:solidFill>
              </a:rPr>
            </a:br>
            <a:endParaRPr sz="1100" dirty="0">
              <a:solidFill>
                <a:schemeClr val="tx1"/>
              </a:solidFill>
              <a:latin typeface="+mj-lt"/>
            </a:endParaRPr>
          </a:p>
          <a:p>
            <a:pPr marL="0" lvl="0" indent="0" algn="l" rtl="0">
              <a:spcBef>
                <a:spcPts val="1200"/>
              </a:spcBef>
              <a:spcAft>
                <a:spcPts val="0"/>
              </a:spcAft>
              <a:buNone/>
            </a:pPr>
            <a:r>
              <a:rPr lang="en" sz="1100" dirty="0" err="1">
                <a:solidFill>
                  <a:schemeClr val="tx1"/>
                </a:solidFill>
                <a:highlight>
                  <a:srgbClr val="FFFFFF"/>
                </a:highlight>
                <a:latin typeface="+mj-lt"/>
              </a:rPr>
              <a:t>Leaché</a:t>
            </a:r>
            <a:r>
              <a:rPr lang="en" sz="1100" dirty="0">
                <a:solidFill>
                  <a:schemeClr val="tx1"/>
                </a:solidFill>
                <a:highlight>
                  <a:srgbClr val="FFFFFF"/>
                </a:highlight>
                <a:latin typeface="+mj-lt"/>
              </a:rPr>
              <a:t>, A. D., </a:t>
            </a:r>
            <a:r>
              <a:rPr lang="en" sz="1100" dirty="0" err="1">
                <a:solidFill>
                  <a:schemeClr val="tx1"/>
                </a:solidFill>
                <a:highlight>
                  <a:srgbClr val="FFFFFF"/>
                </a:highlight>
                <a:latin typeface="+mj-lt"/>
              </a:rPr>
              <a:t>Rödel</a:t>
            </a:r>
            <a:r>
              <a:rPr lang="en" sz="1100" dirty="0">
                <a:solidFill>
                  <a:schemeClr val="tx1"/>
                </a:solidFill>
                <a:highlight>
                  <a:srgbClr val="FFFFFF"/>
                </a:highlight>
                <a:latin typeface="+mj-lt"/>
              </a:rPr>
              <a:t>, M. O., </a:t>
            </a:r>
            <a:r>
              <a:rPr lang="en" sz="1100" dirty="0" err="1">
                <a:solidFill>
                  <a:schemeClr val="tx1"/>
                </a:solidFill>
                <a:highlight>
                  <a:srgbClr val="FFFFFF"/>
                </a:highlight>
                <a:latin typeface="+mj-lt"/>
              </a:rPr>
              <a:t>Linkem</a:t>
            </a:r>
            <a:r>
              <a:rPr lang="en" sz="1100" dirty="0">
                <a:solidFill>
                  <a:schemeClr val="tx1"/>
                </a:solidFill>
                <a:highlight>
                  <a:srgbClr val="FFFFFF"/>
                </a:highlight>
                <a:latin typeface="+mj-lt"/>
              </a:rPr>
              <a:t>, C. W., Diaz, R. E., Hillers, A., &amp; Fujita, M. K. (2006). Biodiversity in a forest island: reptiles and amphibians of the West African Togo Hills. </a:t>
            </a:r>
            <a:r>
              <a:rPr lang="en" sz="1100" i="1" dirty="0">
                <a:solidFill>
                  <a:schemeClr val="tx1"/>
                </a:solidFill>
                <a:highlight>
                  <a:srgbClr val="FFFFFF"/>
                </a:highlight>
                <a:latin typeface="+mj-lt"/>
              </a:rPr>
              <a:t>Amphibian and Reptile Conservation</a:t>
            </a:r>
            <a:r>
              <a:rPr lang="en" sz="1100" dirty="0">
                <a:solidFill>
                  <a:schemeClr val="tx1"/>
                </a:solidFill>
                <a:highlight>
                  <a:srgbClr val="FFFFFF"/>
                </a:highlight>
                <a:latin typeface="+mj-lt"/>
              </a:rPr>
              <a:t>, </a:t>
            </a:r>
            <a:r>
              <a:rPr lang="en" sz="1100" i="1" dirty="0">
                <a:solidFill>
                  <a:schemeClr val="tx1"/>
                </a:solidFill>
                <a:highlight>
                  <a:srgbClr val="FFFFFF"/>
                </a:highlight>
                <a:latin typeface="+mj-lt"/>
              </a:rPr>
              <a:t>4</a:t>
            </a:r>
            <a:r>
              <a:rPr lang="en" sz="1100" dirty="0">
                <a:solidFill>
                  <a:schemeClr val="tx1"/>
                </a:solidFill>
                <a:highlight>
                  <a:srgbClr val="FFFFFF"/>
                </a:highlight>
                <a:latin typeface="+mj-lt"/>
              </a:rPr>
              <a:t>(1), 22-45.</a:t>
            </a:r>
            <a:endParaRPr sz="1100" dirty="0">
              <a:solidFill>
                <a:schemeClr val="tx1"/>
              </a:solidFill>
              <a:latin typeface="+mj-lt"/>
            </a:endParaRPr>
          </a:p>
          <a:p>
            <a:pPr marL="0" lvl="0" indent="0" algn="l" rtl="0">
              <a:spcBef>
                <a:spcPts val="1200"/>
              </a:spcBef>
              <a:spcAft>
                <a:spcPts val="0"/>
              </a:spcAft>
              <a:buNone/>
            </a:pPr>
            <a:r>
              <a:rPr lang="en" sz="1100" dirty="0">
                <a:solidFill>
                  <a:schemeClr val="tx1"/>
                </a:solidFill>
                <a:latin typeface="+mj-lt"/>
                <a:ea typeface="Times New Roman"/>
                <a:cs typeface="Times New Roman"/>
                <a:sym typeface="Times New Roman"/>
              </a:rPr>
              <a:t>Ofori-Boateng, C., Nkrumah, E., </a:t>
            </a:r>
            <a:r>
              <a:rPr lang="en" sz="1100" dirty="0" err="1">
                <a:solidFill>
                  <a:schemeClr val="tx1"/>
                </a:solidFill>
                <a:latin typeface="+mj-lt"/>
                <a:ea typeface="Times New Roman"/>
                <a:cs typeface="Times New Roman"/>
                <a:sym typeface="Times New Roman"/>
              </a:rPr>
              <a:t>Damoah</a:t>
            </a:r>
            <a:r>
              <a:rPr lang="en" sz="1100" dirty="0">
                <a:solidFill>
                  <a:schemeClr val="tx1"/>
                </a:solidFill>
                <a:latin typeface="+mj-lt"/>
                <a:ea typeface="Times New Roman"/>
                <a:cs typeface="Times New Roman"/>
                <a:sym typeface="Times New Roman"/>
              </a:rPr>
              <a:t>, A., &amp; </a:t>
            </a:r>
            <a:r>
              <a:rPr lang="en" sz="1100" dirty="0" err="1">
                <a:solidFill>
                  <a:schemeClr val="tx1"/>
                </a:solidFill>
                <a:latin typeface="+mj-lt"/>
                <a:ea typeface="Times New Roman"/>
                <a:cs typeface="Times New Roman"/>
                <a:sym typeface="Times New Roman"/>
              </a:rPr>
              <a:t>Amankwaa</a:t>
            </a:r>
            <a:r>
              <a:rPr lang="en" sz="1100" dirty="0">
                <a:solidFill>
                  <a:schemeClr val="tx1"/>
                </a:solidFill>
                <a:latin typeface="+mj-lt"/>
                <a:ea typeface="Times New Roman"/>
                <a:cs typeface="Times New Roman"/>
                <a:sym typeface="Times New Roman"/>
              </a:rPr>
              <a:t>, P. (2014, September). </a:t>
            </a:r>
            <a:r>
              <a:rPr lang="en" sz="1100" i="1" dirty="0">
                <a:solidFill>
                  <a:schemeClr val="tx1"/>
                </a:solidFill>
                <a:latin typeface="+mj-lt"/>
                <a:ea typeface="Times New Roman"/>
                <a:cs typeface="Times New Roman"/>
                <a:sym typeface="Times New Roman"/>
              </a:rPr>
              <a:t>Conservation of the Critically Endangered Togo Slippery Frog in Ghana</a:t>
            </a:r>
            <a:r>
              <a:rPr lang="en" sz="1100" dirty="0">
                <a:solidFill>
                  <a:schemeClr val="tx1"/>
                </a:solidFill>
                <a:latin typeface="+mj-lt"/>
                <a:ea typeface="Times New Roman"/>
                <a:cs typeface="Times New Roman"/>
                <a:sym typeface="Times New Roman"/>
              </a:rPr>
              <a:t>. Conservation Leadership </a:t>
            </a:r>
            <a:r>
              <a:rPr lang="en" sz="1100" dirty="0" err="1">
                <a:solidFill>
                  <a:schemeClr val="tx1"/>
                </a:solidFill>
                <a:latin typeface="+mj-lt"/>
                <a:ea typeface="Times New Roman"/>
                <a:cs typeface="Times New Roman"/>
                <a:sym typeface="Times New Roman"/>
              </a:rPr>
              <a:t>Programme</a:t>
            </a:r>
            <a:r>
              <a:rPr lang="en" sz="1100" dirty="0">
                <a:solidFill>
                  <a:schemeClr val="tx1"/>
                </a:solidFill>
                <a:latin typeface="+mj-lt"/>
                <a:ea typeface="Times New Roman"/>
                <a:cs typeface="Times New Roman"/>
                <a:sym typeface="Times New Roman"/>
              </a:rPr>
              <a:t>. Retrieved April 14, 2022, from https://</a:t>
            </a:r>
            <a:r>
              <a:rPr lang="en" sz="1100" dirty="0" err="1">
                <a:solidFill>
                  <a:schemeClr val="tx1"/>
                </a:solidFill>
                <a:latin typeface="+mj-lt"/>
                <a:ea typeface="Times New Roman"/>
                <a:cs typeface="Times New Roman"/>
                <a:sym typeface="Times New Roman"/>
              </a:rPr>
              <a:t>www.conservationleadershipprogramme.org</a:t>
            </a:r>
            <a:r>
              <a:rPr lang="en" sz="1100" dirty="0">
                <a:solidFill>
                  <a:schemeClr val="tx1"/>
                </a:solidFill>
                <a:latin typeface="+mj-lt"/>
                <a:ea typeface="Times New Roman"/>
                <a:cs typeface="Times New Roman"/>
                <a:sym typeface="Times New Roman"/>
              </a:rPr>
              <a:t>/media/2014/12/F01158013_Ghana_Final_Report_TogoSlipperyFrog_Caleb.pdf </a:t>
            </a:r>
          </a:p>
          <a:p>
            <a:pPr marL="0" indent="0">
              <a:spcBef>
                <a:spcPts val="1200"/>
              </a:spcBef>
              <a:buNone/>
            </a:pPr>
            <a:r>
              <a:rPr lang="en-US" sz="1100" dirty="0">
                <a:solidFill>
                  <a:schemeClr val="tx1"/>
                </a:solidFill>
                <a:latin typeface="+mj-lt"/>
              </a:rPr>
              <a:t>“The 17 Goals | Sustainable Development.” </a:t>
            </a:r>
            <a:r>
              <a:rPr lang="en-US" sz="1100" i="1" dirty="0">
                <a:solidFill>
                  <a:schemeClr val="tx1"/>
                </a:solidFill>
                <a:latin typeface="+mj-lt"/>
              </a:rPr>
              <a:t>United Nations</a:t>
            </a:r>
            <a:r>
              <a:rPr lang="en-US" sz="1100" dirty="0">
                <a:solidFill>
                  <a:schemeClr val="tx1"/>
                </a:solidFill>
                <a:latin typeface="+mj-lt"/>
              </a:rPr>
              <a:t>, United Nations, https://</a:t>
            </a:r>
            <a:r>
              <a:rPr lang="en-US" sz="1100" dirty="0" err="1">
                <a:solidFill>
                  <a:schemeClr val="tx1"/>
                </a:solidFill>
                <a:latin typeface="+mj-lt"/>
              </a:rPr>
              <a:t>sdgs.un.org</a:t>
            </a:r>
            <a:r>
              <a:rPr lang="en-US" sz="1100" dirty="0">
                <a:solidFill>
                  <a:schemeClr val="tx1"/>
                </a:solidFill>
                <a:latin typeface="+mj-lt"/>
              </a:rPr>
              <a:t>/goals. </a:t>
            </a:r>
            <a:endParaRPr sz="1100" dirty="0">
              <a:solidFill>
                <a:schemeClr val="tx1"/>
              </a:solidFill>
              <a:latin typeface="+mj-lt"/>
              <a:ea typeface="Times New Roman"/>
              <a:cs typeface="Times New Roman"/>
              <a:sym typeface="Times New Roman"/>
            </a:endParaRPr>
          </a:p>
          <a:p>
            <a:pPr marL="0" lvl="0" indent="0" algn="l" rtl="0">
              <a:spcBef>
                <a:spcPts val="1200"/>
              </a:spcBef>
              <a:spcAft>
                <a:spcPts val="0"/>
              </a:spcAft>
              <a:buNone/>
            </a:pPr>
            <a:r>
              <a:rPr lang="en" sz="1100" dirty="0">
                <a:solidFill>
                  <a:schemeClr val="tx1"/>
                </a:solidFill>
                <a:latin typeface="+mj-lt"/>
              </a:rPr>
              <a:t>“Togo / Agriculture : Les Pesticides Atrazine Et Paraquat </a:t>
            </a:r>
            <a:r>
              <a:rPr lang="en" sz="1100" dirty="0" err="1">
                <a:solidFill>
                  <a:schemeClr val="tx1"/>
                </a:solidFill>
                <a:latin typeface="+mj-lt"/>
              </a:rPr>
              <a:t>Interdits</a:t>
            </a:r>
            <a:r>
              <a:rPr lang="en" sz="1100" dirty="0">
                <a:solidFill>
                  <a:schemeClr val="tx1"/>
                </a:solidFill>
                <a:latin typeface="+mj-lt"/>
              </a:rPr>
              <a:t>.” </a:t>
            </a:r>
            <a:r>
              <a:rPr lang="en" sz="1100" i="1" dirty="0">
                <a:solidFill>
                  <a:schemeClr val="tx1"/>
                </a:solidFill>
                <a:latin typeface="+mj-lt"/>
              </a:rPr>
              <a:t>Togomedia24</a:t>
            </a:r>
            <a:r>
              <a:rPr lang="en" sz="1100" dirty="0">
                <a:solidFill>
                  <a:schemeClr val="tx1"/>
                </a:solidFill>
                <a:latin typeface="+mj-lt"/>
              </a:rPr>
              <a:t>, 14 Mar. 2020, https://togomedia24.com/2020/03/07/</a:t>
            </a:r>
            <a:r>
              <a:rPr lang="en" sz="1100" dirty="0" err="1">
                <a:solidFill>
                  <a:schemeClr val="tx1"/>
                </a:solidFill>
                <a:latin typeface="+mj-lt"/>
              </a:rPr>
              <a:t>togo</a:t>
            </a:r>
            <a:r>
              <a:rPr lang="en" sz="1100" dirty="0">
                <a:solidFill>
                  <a:schemeClr val="tx1"/>
                </a:solidFill>
                <a:latin typeface="+mj-lt"/>
              </a:rPr>
              <a:t>-agriculture-les-pesticides-atrazine-et-paraquat-</a:t>
            </a:r>
            <a:r>
              <a:rPr lang="en" sz="1100" dirty="0" err="1">
                <a:solidFill>
                  <a:schemeClr val="tx1"/>
                </a:solidFill>
                <a:latin typeface="+mj-lt"/>
              </a:rPr>
              <a:t>interdits</a:t>
            </a:r>
            <a:r>
              <a:rPr lang="en" sz="1100" dirty="0">
                <a:solidFill>
                  <a:schemeClr val="tx1"/>
                </a:solidFill>
                <a:latin typeface="+mj-lt"/>
              </a:rPr>
              <a:t>/. </a:t>
            </a:r>
            <a:endParaRPr sz="1100" dirty="0">
              <a:solidFill>
                <a:schemeClr val="tx1"/>
              </a:solidFill>
              <a:latin typeface="+mj-lt"/>
            </a:endParaRPr>
          </a:p>
          <a:p>
            <a:pPr marL="0" lvl="0" indent="0" algn="l" rtl="0">
              <a:spcBef>
                <a:spcPts val="1200"/>
              </a:spcBef>
              <a:spcAft>
                <a:spcPts val="0"/>
              </a:spcAft>
              <a:buNone/>
            </a:pPr>
            <a:r>
              <a:rPr lang="en" sz="1100" dirty="0">
                <a:solidFill>
                  <a:schemeClr val="tx1"/>
                </a:solidFill>
                <a:latin typeface="+mj-lt"/>
              </a:rPr>
              <a:t>“Togo Slippery Frog.” </a:t>
            </a:r>
            <a:r>
              <a:rPr lang="en" sz="1100" i="1" dirty="0">
                <a:solidFill>
                  <a:schemeClr val="tx1"/>
                </a:solidFill>
                <a:latin typeface="+mj-lt"/>
              </a:rPr>
              <a:t>EDGE of Existence</a:t>
            </a:r>
            <a:r>
              <a:rPr lang="en" sz="1100" dirty="0">
                <a:solidFill>
                  <a:schemeClr val="tx1"/>
                </a:solidFill>
                <a:latin typeface="+mj-lt"/>
              </a:rPr>
              <a:t>, 29 Mar. 2020, http://</a:t>
            </a:r>
            <a:r>
              <a:rPr lang="en" sz="1100" dirty="0" err="1">
                <a:solidFill>
                  <a:schemeClr val="tx1"/>
                </a:solidFill>
                <a:latin typeface="+mj-lt"/>
              </a:rPr>
              <a:t>www.edgeofexistence.org</a:t>
            </a:r>
            <a:r>
              <a:rPr lang="en" sz="1100" dirty="0">
                <a:solidFill>
                  <a:schemeClr val="tx1"/>
                </a:solidFill>
                <a:latin typeface="+mj-lt"/>
              </a:rPr>
              <a:t>/species/</a:t>
            </a:r>
            <a:r>
              <a:rPr lang="en" sz="1100" dirty="0" err="1">
                <a:solidFill>
                  <a:schemeClr val="tx1"/>
                </a:solidFill>
                <a:latin typeface="+mj-lt"/>
              </a:rPr>
              <a:t>togo</a:t>
            </a:r>
            <a:r>
              <a:rPr lang="en" sz="1100" dirty="0">
                <a:solidFill>
                  <a:schemeClr val="tx1"/>
                </a:solidFill>
                <a:latin typeface="+mj-lt"/>
              </a:rPr>
              <a:t>-slippery-frog/#conservation-attention. </a:t>
            </a:r>
            <a:endParaRPr sz="1100" dirty="0">
              <a:solidFill>
                <a:schemeClr val="tx1"/>
              </a:solidFill>
              <a:latin typeface="+mj-lt"/>
            </a:endParaRPr>
          </a:p>
          <a:p>
            <a:pPr marL="0" lvl="0" indent="0" algn="l" rtl="0">
              <a:spcBef>
                <a:spcPts val="1200"/>
              </a:spcBef>
              <a:spcAft>
                <a:spcPts val="0"/>
              </a:spcAft>
              <a:buClr>
                <a:schemeClr val="dk1"/>
              </a:buClr>
              <a:buSzPct val="100000"/>
              <a:buFont typeface="Arial"/>
              <a:buNone/>
            </a:pPr>
            <a:r>
              <a:rPr lang="en" sz="1100" dirty="0">
                <a:solidFill>
                  <a:schemeClr val="tx1"/>
                </a:solidFill>
                <a:latin typeface="+mj-lt"/>
              </a:rPr>
              <a:t>“Togo Slippery Frog, Facts and Photos.” </a:t>
            </a:r>
            <a:r>
              <a:rPr lang="en" sz="1100" i="1" dirty="0">
                <a:solidFill>
                  <a:schemeClr val="tx1"/>
                </a:solidFill>
                <a:latin typeface="+mj-lt"/>
              </a:rPr>
              <a:t>Animals</a:t>
            </a:r>
            <a:r>
              <a:rPr lang="en" sz="1100" dirty="0">
                <a:solidFill>
                  <a:schemeClr val="tx1"/>
                </a:solidFill>
                <a:latin typeface="+mj-lt"/>
              </a:rPr>
              <a:t>, https://</a:t>
            </a:r>
            <a:r>
              <a:rPr lang="en" sz="1100" dirty="0" err="1">
                <a:solidFill>
                  <a:schemeClr val="tx1"/>
                </a:solidFill>
                <a:latin typeface="+mj-lt"/>
              </a:rPr>
              <a:t>www.nationalgeographic.com</a:t>
            </a:r>
            <a:r>
              <a:rPr lang="en" sz="1100" dirty="0">
                <a:solidFill>
                  <a:schemeClr val="tx1"/>
                </a:solidFill>
                <a:latin typeface="+mj-lt"/>
              </a:rPr>
              <a:t>/animals/amphibians/facts/</a:t>
            </a:r>
            <a:r>
              <a:rPr lang="en" sz="1100" dirty="0" err="1">
                <a:solidFill>
                  <a:schemeClr val="tx1"/>
                </a:solidFill>
                <a:latin typeface="+mj-lt"/>
              </a:rPr>
              <a:t>togo</a:t>
            </a:r>
            <a:r>
              <a:rPr lang="en" sz="1100" dirty="0">
                <a:solidFill>
                  <a:schemeClr val="tx1"/>
                </a:solidFill>
                <a:latin typeface="+mj-lt"/>
              </a:rPr>
              <a:t>-slippery-frog. </a:t>
            </a:r>
            <a:endParaRPr sz="1100" dirty="0">
              <a:solidFill>
                <a:schemeClr val="tx1"/>
              </a:solidFill>
              <a:latin typeface="+mj-lt"/>
            </a:endParaRPr>
          </a:p>
          <a:p>
            <a:pPr marL="0" lvl="0" indent="0" algn="l" rtl="0">
              <a:spcBef>
                <a:spcPts val="1200"/>
              </a:spcBef>
              <a:spcAft>
                <a:spcPts val="0"/>
              </a:spcAft>
              <a:buNone/>
            </a:pPr>
            <a:r>
              <a:rPr lang="en" sz="1100" dirty="0" err="1">
                <a:solidFill>
                  <a:schemeClr val="tx1"/>
                </a:solidFill>
                <a:latin typeface="+mj-lt"/>
              </a:rPr>
              <a:t>Tointon</a:t>
            </a:r>
            <a:r>
              <a:rPr lang="en" sz="1100" dirty="0">
                <a:solidFill>
                  <a:schemeClr val="tx1"/>
                </a:solidFill>
                <a:latin typeface="+mj-lt"/>
              </a:rPr>
              <a:t>, K. (2021, June 11). </a:t>
            </a:r>
            <a:r>
              <a:rPr lang="en" sz="1100" i="1" dirty="0">
                <a:solidFill>
                  <a:schemeClr val="tx1"/>
                </a:solidFill>
                <a:latin typeface="+mj-lt"/>
              </a:rPr>
              <a:t>Funding front-line action for the world's Forgotten frogs</a:t>
            </a:r>
            <a:r>
              <a:rPr lang="en" sz="1100" dirty="0">
                <a:solidFill>
                  <a:schemeClr val="tx1"/>
                </a:solidFill>
                <a:latin typeface="+mj-lt"/>
              </a:rPr>
              <a:t>. Fauna &amp; Flora International. Retrieved April 18, 2022, from https://</a:t>
            </a:r>
            <a:r>
              <a:rPr lang="en" sz="1100" dirty="0" err="1">
                <a:solidFill>
                  <a:schemeClr val="tx1"/>
                </a:solidFill>
                <a:latin typeface="+mj-lt"/>
              </a:rPr>
              <a:t>www.fauna-flora.org</a:t>
            </a:r>
            <a:r>
              <a:rPr lang="en" sz="1100" dirty="0">
                <a:solidFill>
                  <a:schemeClr val="tx1"/>
                </a:solidFill>
                <a:latin typeface="+mj-lt"/>
              </a:rPr>
              <a:t>/news/funding-front-line-action-worlds-forgotten-frogs/ </a:t>
            </a:r>
            <a:endParaRPr sz="1100" dirty="0">
              <a:solidFill>
                <a:schemeClr val="tx1"/>
              </a:solidFill>
              <a:latin typeface="+mj-lt"/>
            </a:endParaRPr>
          </a:p>
          <a:p>
            <a:pPr marL="0" lvl="0" indent="0" algn="l" rtl="0">
              <a:spcBef>
                <a:spcPts val="1200"/>
              </a:spcBef>
              <a:spcAft>
                <a:spcPts val="0"/>
              </a:spcAft>
              <a:buClr>
                <a:schemeClr val="dk1"/>
              </a:buClr>
              <a:buSzPct val="100000"/>
              <a:buFont typeface="Arial"/>
              <a:buNone/>
            </a:pPr>
            <a:r>
              <a:rPr lang="en" sz="1100" dirty="0">
                <a:solidFill>
                  <a:schemeClr val="tx1"/>
                </a:solidFill>
                <a:latin typeface="+mj-lt"/>
              </a:rPr>
              <a:t>“West Africa: Land Use and Land Cover Dynamics.” </a:t>
            </a:r>
            <a:r>
              <a:rPr lang="en" sz="1100" i="1" dirty="0">
                <a:solidFill>
                  <a:schemeClr val="tx1"/>
                </a:solidFill>
                <a:latin typeface="+mj-lt"/>
              </a:rPr>
              <a:t>Land Use, Land Cover, and Trends in Togo | West Africa</a:t>
            </a:r>
            <a:r>
              <a:rPr lang="en" sz="1100" dirty="0">
                <a:solidFill>
                  <a:schemeClr val="tx1"/>
                </a:solidFill>
                <a:latin typeface="+mj-lt"/>
              </a:rPr>
              <a:t>, https://</a:t>
            </a:r>
            <a:r>
              <a:rPr lang="en" sz="1100" dirty="0" err="1">
                <a:solidFill>
                  <a:schemeClr val="tx1"/>
                </a:solidFill>
                <a:latin typeface="+mj-lt"/>
              </a:rPr>
              <a:t>eros.usgs.gov</a:t>
            </a:r>
            <a:r>
              <a:rPr lang="en" sz="1100" dirty="0">
                <a:solidFill>
                  <a:schemeClr val="tx1"/>
                </a:solidFill>
                <a:latin typeface="+mj-lt"/>
              </a:rPr>
              <a:t>/</a:t>
            </a:r>
            <a:r>
              <a:rPr lang="en" sz="1100" dirty="0" err="1">
                <a:solidFill>
                  <a:schemeClr val="tx1"/>
                </a:solidFill>
                <a:latin typeface="+mj-lt"/>
              </a:rPr>
              <a:t>westafrica</a:t>
            </a:r>
            <a:r>
              <a:rPr lang="en" sz="1100" dirty="0">
                <a:solidFill>
                  <a:schemeClr val="tx1"/>
                </a:solidFill>
                <a:latin typeface="+mj-lt"/>
              </a:rPr>
              <a:t>/land-cover/land-use-land-cover-and-trends-</a:t>
            </a:r>
            <a:r>
              <a:rPr lang="en" sz="1100" dirty="0" err="1">
                <a:solidFill>
                  <a:schemeClr val="tx1"/>
                </a:solidFill>
                <a:latin typeface="+mj-lt"/>
              </a:rPr>
              <a:t>togo</a:t>
            </a:r>
            <a:r>
              <a:rPr lang="en" sz="1100" dirty="0">
                <a:solidFill>
                  <a:schemeClr val="tx1"/>
                </a:solidFill>
                <a:latin typeface="+mj-lt"/>
              </a:rPr>
              <a:t>. </a:t>
            </a:r>
            <a:endParaRPr sz="1100" dirty="0">
              <a:solidFill>
                <a:schemeClr val="tx1"/>
              </a:solidFill>
              <a:latin typeface="+mj-lt"/>
            </a:endParaRPr>
          </a:p>
          <a:p>
            <a:pPr marL="0" indent="0">
              <a:spcBef>
                <a:spcPts val="1200"/>
              </a:spcBef>
              <a:buNone/>
            </a:pPr>
            <a:r>
              <a:rPr lang="en-US" sz="1100" dirty="0" err="1">
                <a:solidFill>
                  <a:schemeClr val="tx1"/>
                </a:solidFill>
              </a:rPr>
              <a:t>WorldAtlas</a:t>
            </a:r>
            <a:r>
              <a:rPr lang="en-US" sz="1100" dirty="0">
                <a:solidFill>
                  <a:schemeClr val="tx1"/>
                </a:solidFill>
              </a:rPr>
              <a:t>. “Togo Maps &amp; Facts.” </a:t>
            </a:r>
            <a:r>
              <a:rPr lang="en-US" sz="1100" i="1" dirty="0" err="1">
                <a:solidFill>
                  <a:schemeClr val="tx1"/>
                </a:solidFill>
              </a:rPr>
              <a:t>WorldAtlas</a:t>
            </a:r>
            <a:r>
              <a:rPr lang="en-US" sz="1100" dirty="0">
                <a:solidFill>
                  <a:schemeClr val="tx1"/>
                </a:solidFill>
              </a:rPr>
              <a:t>, </a:t>
            </a:r>
            <a:r>
              <a:rPr lang="en-US" sz="1100" dirty="0" err="1">
                <a:solidFill>
                  <a:schemeClr val="tx1"/>
                </a:solidFill>
              </a:rPr>
              <a:t>WorldAtlas</a:t>
            </a:r>
            <a:r>
              <a:rPr lang="en-US" sz="1100" dirty="0">
                <a:solidFill>
                  <a:schemeClr val="tx1"/>
                </a:solidFill>
              </a:rPr>
              <a:t>, 24 Feb. 2021, https://</a:t>
            </a:r>
            <a:r>
              <a:rPr lang="en-US" sz="1100" dirty="0" err="1">
                <a:solidFill>
                  <a:schemeClr val="tx1"/>
                </a:solidFill>
              </a:rPr>
              <a:t>www.worldatlas.com</a:t>
            </a:r>
            <a:r>
              <a:rPr lang="en-US" sz="1100" dirty="0">
                <a:solidFill>
                  <a:schemeClr val="tx1"/>
                </a:solidFill>
              </a:rPr>
              <a:t>/maps/</a:t>
            </a:r>
            <a:r>
              <a:rPr lang="en-US" sz="1100" dirty="0" err="1">
                <a:solidFill>
                  <a:schemeClr val="tx1"/>
                </a:solidFill>
              </a:rPr>
              <a:t>togo</a:t>
            </a:r>
            <a:r>
              <a:rPr lang="en-US" sz="1100" dirty="0">
                <a:solidFill>
                  <a:schemeClr val="tx1"/>
                </a:solidFill>
              </a:rPr>
              <a:t>. </a:t>
            </a:r>
          </a:p>
          <a:p>
            <a:pPr marL="0" lvl="0" indent="0" algn="l" rtl="0">
              <a:spcBef>
                <a:spcPts val="1200"/>
              </a:spcBef>
              <a:spcAft>
                <a:spcPts val="0"/>
              </a:spcAft>
              <a:buNone/>
            </a:pPr>
            <a:endParaRPr sz="1100" dirty="0">
              <a:solidFill>
                <a:schemeClr val="tx1"/>
              </a:solidFill>
            </a:endParaRPr>
          </a:p>
          <a:p>
            <a:pPr marL="0" lvl="0" indent="0" algn="l" rtl="0">
              <a:spcBef>
                <a:spcPts val="1200"/>
              </a:spcBef>
              <a:spcAft>
                <a:spcPts val="0"/>
              </a:spcAft>
              <a:buNone/>
            </a:pPr>
            <a:endParaRPr sz="1100" dirty="0">
              <a:solidFill>
                <a:schemeClr val="tx1"/>
              </a:solidFill>
            </a:endParaRPr>
          </a:p>
          <a:p>
            <a:pPr marL="0" lvl="0" indent="0" algn="l" rtl="0">
              <a:spcBef>
                <a:spcPts val="1200"/>
              </a:spcBef>
              <a:spcAft>
                <a:spcPts val="1200"/>
              </a:spcAft>
              <a:buClr>
                <a:schemeClr val="dk1"/>
              </a:buClr>
              <a:buSzPct val="91666"/>
              <a:buFont typeface="Arial"/>
              <a:buNone/>
            </a:pPr>
            <a:endParaRPr sz="1200" dirty="0">
              <a:solidFill>
                <a:schemeClr val="tx1"/>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311700" y="445025"/>
            <a:ext cx="8520600" cy="572700"/>
          </a:xfrm>
          <a:prstGeom prst="rect">
            <a:avLst/>
          </a:prstGeom>
        </p:spPr>
        <p:txBody>
          <a:bodyPr spcFirstLastPara="1" vert="horz" wrap="square" lIns="91425" tIns="91425" rIns="91425" bIns="91425" rtlCol="0" anchor="t" anchorCtr="0">
            <a:normAutofit fontScale="90000"/>
          </a:bodyPr>
          <a:lstStyle/>
          <a:p>
            <a:pPr algn="ctr"/>
            <a:r>
              <a:rPr lang="en" dirty="0"/>
              <a:t>Background Information </a:t>
            </a:r>
            <a:endParaRPr dirty="0"/>
          </a:p>
        </p:txBody>
      </p:sp>
      <p:sp>
        <p:nvSpPr>
          <p:cNvPr id="62" name="Google Shape;62;p14"/>
          <p:cNvSpPr txBox="1">
            <a:spLocks noGrp="1"/>
          </p:cNvSpPr>
          <p:nvPr>
            <p:ph type="body" idx="1"/>
          </p:nvPr>
        </p:nvSpPr>
        <p:spPr>
          <a:xfrm>
            <a:off x="311700" y="1152475"/>
            <a:ext cx="3999900" cy="3416400"/>
          </a:xfrm>
          <a:prstGeom prst="rect">
            <a:avLst/>
          </a:prstGeom>
        </p:spPr>
        <p:txBody>
          <a:bodyPr spcFirstLastPara="1" vert="horz" wrap="square" lIns="91425" tIns="91425" rIns="91425" bIns="91425" rtlCol="0" anchor="t" anchorCtr="0">
            <a:normAutofit/>
          </a:bodyPr>
          <a:lstStyle/>
          <a:p>
            <a:pPr marL="0" indent="0" algn="ctr">
              <a:buNone/>
            </a:pPr>
            <a:r>
              <a:rPr lang="en" dirty="0">
                <a:solidFill>
                  <a:schemeClr val="tx1"/>
                </a:solidFill>
              </a:rPr>
              <a:t>Slippery Frog</a:t>
            </a:r>
            <a:endParaRPr dirty="0">
              <a:solidFill>
                <a:schemeClr val="tx1"/>
              </a:solidFill>
            </a:endParaRPr>
          </a:p>
          <a:p>
            <a:pPr>
              <a:spcBef>
                <a:spcPts val="1200"/>
              </a:spcBef>
            </a:pPr>
            <a:r>
              <a:rPr lang="en" sz="1200" dirty="0">
                <a:solidFill>
                  <a:schemeClr val="tx1"/>
                </a:solidFill>
              </a:rPr>
              <a:t>The Togo Slippery Frog (</a:t>
            </a:r>
            <a:r>
              <a:rPr lang="en" sz="1200" i="1" dirty="0" err="1">
                <a:solidFill>
                  <a:schemeClr val="tx1"/>
                </a:solidFill>
                <a:latin typeface="Times New Roman"/>
                <a:ea typeface="Times New Roman"/>
                <a:cs typeface="Times New Roman"/>
                <a:sym typeface="Times New Roman"/>
              </a:rPr>
              <a:t>Conraua</a:t>
            </a:r>
            <a:r>
              <a:rPr lang="en" sz="1200" i="1" dirty="0">
                <a:solidFill>
                  <a:schemeClr val="tx1"/>
                </a:solidFill>
                <a:latin typeface="Times New Roman"/>
                <a:ea typeface="Times New Roman"/>
                <a:cs typeface="Times New Roman"/>
                <a:sym typeface="Times New Roman"/>
              </a:rPr>
              <a:t> </a:t>
            </a:r>
            <a:r>
              <a:rPr lang="en" sz="1200" i="1" dirty="0" err="1">
                <a:solidFill>
                  <a:schemeClr val="tx1"/>
                </a:solidFill>
                <a:latin typeface="Times New Roman"/>
                <a:ea typeface="Times New Roman"/>
                <a:cs typeface="Times New Roman"/>
                <a:sym typeface="Times New Roman"/>
              </a:rPr>
              <a:t>derooi</a:t>
            </a:r>
            <a:r>
              <a:rPr lang="en" sz="1200" i="1" dirty="0">
                <a:solidFill>
                  <a:schemeClr val="tx1"/>
                </a:solidFill>
                <a:latin typeface="Times New Roman"/>
                <a:ea typeface="Times New Roman"/>
                <a:cs typeface="Times New Roman"/>
                <a:sym typeface="Times New Roman"/>
              </a:rPr>
              <a:t>) </a:t>
            </a:r>
            <a:r>
              <a:rPr lang="en" sz="1200" dirty="0">
                <a:solidFill>
                  <a:schemeClr val="tx1"/>
                </a:solidFill>
              </a:rPr>
              <a:t>is one the country’s few indigenous organisms and usually is on the endangered species list </a:t>
            </a:r>
            <a:r>
              <a:rPr lang="en" dirty="0">
                <a:solidFill>
                  <a:schemeClr val="tx1"/>
                </a:solidFill>
              </a:rPr>
              <a:t>. </a:t>
            </a:r>
            <a:endParaRPr dirty="0">
              <a:solidFill>
                <a:schemeClr val="tx1"/>
              </a:solidFill>
            </a:endParaRPr>
          </a:p>
          <a:p>
            <a:r>
              <a:rPr lang="en" sz="1200" dirty="0">
                <a:solidFill>
                  <a:schemeClr val="tx1"/>
                </a:solidFill>
              </a:rPr>
              <a:t>The Togo Slippery Frog is a small amphibian. Adults usually grow to maximum size of 75-85 mm in length.</a:t>
            </a:r>
            <a:endParaRPr sz="1200" dirty="0">
              <a:solidFill>
                <a:schemeClr val="tx1"/>
              </a:solidFill>
            </a:endParaRPr>
          </a:p>
          <a:p>
            <a:r>
              <a:rPr lang="en" sz="1200" dirty="0">
                <a:solidFill>
                  <a:schemeClr val="tx1"/>
                </a:solidFill>
              </a:rPr>
              <a:t>The frog’s niche habitat are wetlands usually caused by agricultural run off.</a:t>
            </a:r>
            <a:endParaRPr sz="1200" dirty="0">
              <a:solidFill>
                <a:schemeClr val="tx1"/>
              </a:solidFill>
            </a:endParaRPr>
          </a:p>
          <a:p>
            <a:pPr indent="0">
              <a:spcBef>
                <a:spcPts val="1200"/>
              </a:spcBef>
              <a:spcAft>
                <a:spcPts val="1200"/>
              </a:spcAft>
              <a:buNone/>
            </a:pPr>
            <a:endParaRPr sz="1200" dirty="0"/>
          </a:p>
        </p:txBody>
      </p:sp>
      <p:sp>
        <p:nvSpPr>
          <p:cNvPr id="63" name="Google Shape;63;p14"/>
          <p:cNvSpPr txBox="1">
            <a:spLocks noGrp="1"/>
          </p:cNvSpPr>
          <p:nvPr>
            <p:ph type="body" idx="2"/>
          </p:nvPr>
        </p:nvSpPr>
        <p:spPr>
          <a:xfrm>
            <a:off x="4832400" y="1152475"/>
            <a:ext cx="3999900" cy="3416400"/>
          </a:xfrm>
          <a:prstGeom prst="rect">
            <a:avLst/>
          </a:prstGeom>
        </p:spPr>
        <p:txBody>
          <a:bodyPr spcFirstLastPara="1" vert="horz" wrap="square" lIns="91425" tIns="91425" rIns="91425" bIns="91425" rtlCol="0" anchor="t" anchorCtr="0">
            <a:normAutofit/>
          </a:bodyPr>
          <a:lstStyle/>
          <a:p>
            <a:pPr marL="0" indent="0" algn="ctr">
              <a:buNone/>
            </a:pPr>
            <a:r>
              <a:rPr lang="en" dirty="0">
                <a:solidFill>
                  <a:schemeClr val="tx1"/>
                </a:solidFill>
              </a:rPr>
              <a:t>The Country of Togo</a:t>
            </a:r>
            <a:endParaRPr dirty="0">
              <a:solidFill>
                <a:schemeClr val="tx1"/>
              </a:solidFill>
            </a:endParaRPr>
          </a:p>
          <a:p>
            <a:pPr indent="-304793">
              <a:spcBef>
                <a:spcPts val="1200"/>
              </a:spcBef>
              <a:buSzPts val="1200"/>
            </a:pPr>
            <a:r>
              <a:rPr lang="en" sz="1200" dirty="0">
                <a:solidFill>
                  <a:schemeClr val="tx1"/>
                </a:solidFill>
              </a:rPr>
              <a:t>Togo is an underdeveloped country with just around 50% of the population, as of 2021 having access to electricity. </a:t>
            </a:r>
            <a:endParaRPr sz="1200" dirty="0">
              <a:solidFill>
                <a:schemeClr val="tx1"/>
              </a:solidFill>
            </a:endParaRPr>
          </a:p>
          <a:p>
            <a:r>
              <a:rPr lang="en" sz="1200" dirty="0">
                <a:solidFill>
                  <a:schemeClr val="tx1"/>
                </a:solidFill>
              </a:rPr>
              <a:t>Togo is a small country with an area of 21,925 square miles which in perspective is around the same size of West Virginia. </a:t>
            </a:r>
            <a:endParaRPr sz="1200" dirty="0">
              <a:solidFill>
                <a:schemeClr val="tx1"/>
              </a:solidFill>
            </a:endParaRPr>
          </a:p>
          <a:p>
            <a:pPr indent="0">
              <a:spcBef>
                <a:spcPts val="1200"/>
              </a:spcBef>
              <a:spcAft>
                <a:spcPts val="1200"/>
              </a:spcAft>
              <a:buNone/>
            </a:pPr>
            <a:endParaRPr sz="1200" dirty="0"/>
          </a:p>
        </p:txBody>
      </p:sp>
      <p:pic>
        <p:nvPicPr>
          <p:cNvPr id="2" name="Audio Recording Apr 19, 2022 at 9:37:39 PM" descr="Audio Recording Apr 19, 2022 at 9:37:39 PM">
            <a:hlinkClick r:id="" action="ppaction://media"/>
            <a:extLst>
              <a:ext uri="{FF2B5EF4-FFF2-40B4-BE49-F238E27FC236}">
                <a16:creationId xmlns:a16="http://schemas.microsoft.com/office/drawing/2014/main" id="{F0B490FA-AF63-C54A-9E9C-F4424AF452D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68250" y="408125"/>
            <a:ext cx="609600" cy="609600"/>
          </a:xfrm>
          <a:prstGeom prst="rect">
            <a:avLst/>
          </a:prstGeom>
        </p:spPr>
      </p:pic>
      <p:pic>
        <p:nvPicPr>
          <p:cNvPr id="4" name="Picture 3" descr="A frog on the ground&#10;&#10;Description automatically generated with low confidence">
            <a:extLst>
              <a:ext uri="{FF2B5EF4-FFF2-40B4-BE49-F238E27FC236}">
                <a16:creationId xmlns:a16="http://schemas.microsoft.com/office/drawing/2014/main" id="{AE0D9800-9B9D-29BE-1898-07794EF9EEB5}"/>
              </a:ext>
            </a:extLst>
          </p:cNvPr>
          <p:cNvPicPr>
            <a:picLocks noChangeAspect="1"/>
          </p:cNvPicPr>
          <p:nvPr/>
        </p:nvPicPr>
        <p:blipFill>
          <a:blip r:embed="rId6"/>
          <a:stretch>
            <a:fillRect/>
          </a:stretch>
        </p:blipFill>
        <p:spPr>
          <a:xfrm>
            <a:off x="883782" y="3379304"/>
            <a:ext cx="2526192" cy="1462045"/>
          </a:xfrm>
          <a:prstGeom prst="rect">
            <a:avLst/>
          </a:prstGeom>
        </p:spPr>
      </p:pic>
      <p:sp>
        <p:nvSpPr>
          <p:cNvPr id="5" name="TextBox 4">
            <a:extLst>
              <a:ext uri="{FF2B5EF4-FFF2-40B4-BE49-F238E27FC236}">
                <a16:creationId xmlns:a16="http://schemas.microsoft.com/office/drawing/2014/main" id="{03F7737C-6E90-5F9B-5294-455F3AA2E815}"/>
              </a:ext>
            </a:extLst>
          </p:cNvPr>
          <p:cNvSpPr txBox="1"/>
          <p:nvPr/>
        </p:nvSpPr>
        <p:spPr>
          <a:xfrm>
            <a:off x="883782" y="4905955"/>
            <a:ext cx="2526192" cy="215444"/>
          </a:xfrm>
          <a:prstGeom prst="rect">
            <a:avLst/>
          </a:prstGeom>
          <a:noFill/>
        </p:spPr>
        <p:txBody>
          <a:bodyPr wrap="square" rtlCol="0">
            <a:spAutoFit/>
          </a:bodyPr>
          <a:lstStyle/>
          <a:p>
            <a:r>
              <a:rPr lang="en-US" sz="800" dirty="0"/>
              <a:t>(Source: National Geographic, 2022)</a:t>
            </a:r>
          </a:p>
        </p:txBody>
      </p:sp>
      <p:pic>
        <p:nvPicPr>
          <p:cNvPr id="6" name="Picture 5">
            <a:extLst>
              <a:ext uri="{FF2B5EF4-FFF2-40B4-BE49-F238E27FC236}">
                <a16:creationId xmlns:a16="http://schemas.microsoft.com/office/drawing/2014/main" id="{020757F8-3DAF-C312-0761-8E135E78132D}"/>
              </a:ext>
            </a:extLst>
          </p:cNvPr>
          <p:cNvPicPr>
            <a:picLocks noChangeAspect="1"/>
          </p:cNvPicPr>
          <p:nvPr/>
        </p:nvPicPr>
        <p:blipFill>
          <a:blip r:embed="rId7"/>
          <a:stretch>
            <a:fillRect/>
          </a:stretch>
        </p:blipFill>
        <p:spPr>
          <a:xfrm>
            <a:off x="5363905" y="3077153"/>
            <a:ext cx="1608417" cy="1764196"/>
          </a:xfrm>
          <a:prstGeom prst="rect">
            <a:avLst/>
          </a:prstGeom>
        </p:spPr>
      </p:pic>
      <p:sp>
        <p:nvSpPr>
          <p:cNvPr id="11" name="TextBox 10">
            <a:extLst>
              <a:ext uri="{FF2B5EF4-FFF2-40B4-BE49-F238E27FC236}">
                <a16:creationId xmlns:a16="http://schemas.microsoft.com/office/drawing/2014/main" id="{28A0E532-02E5-4AB6-D597-A10E5EB30CF1}"/>
              </a:ext>
            </a:extLst>
          </p:cNvPr>
          <p:cNvSpPr txBox="1"/>
          <p:nvPr/>
        </p:nvSpPr>
        <p:spPr>
          <a:xfrm>
            <a:off x="5246858" y="4854651"/>
            <a:ext cx="2526192" cy="215444"/>
          </a:xfrm>
          <a:prstGeom prst="rect">
            <a:avLst/>
          </a:prstGeom>
          <a:noFill/>
        </p:spPr>
        <p:txBody>
          <a:bodyPr wrap="square" rtlCol="0">
            <a:spAutoFit/>
          </a:bodyPr>
          <a:lstStyle/>
          <a:p>
            <a:r>
              <a:rPr lang="en-US" sz="800" dirty="0"/>
              <a:t>(Source: World Atlas, 2022)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9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udio Recording Apr 19, 2022 at 6:40:02 PM" descr="Audio Recording Apr 19, 2022 at 6:40:02 PM">
            <a:hlinkClick r:id="" action="ppaction://media"/>
            <a:extLst>
              <a:ext uri="{FF2B5EF4-FFF2-40B4-BE49-F238E27FC236}">
                <a16:creationId xmlns:a16="http://schemas.microsoft.com/office/drawing/2014/main" id="{6745597C-3AE0-0841-AECC-446072AFAC4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834313" y="319087"/>
            <a:ext cx="609600" cy="609600"/>
          </a:xfrm>
          <a:prstGeom prst="rect">
            <a:avLst/>
          </a:prstGeom>
        </p:spPr>
      </p:pic>
      <p:pic>
        <p:nvPicPr>
          <p:cNvPr id="10" name="Picture 9" descr="Diagram&#10;&#10;Description automatically generated">
            <a:extLst>
              <a:ext uri="{FF2B5EF4-FFF2-40B4-BE49-F238E27FC236}">
                <a16:creationId xmlns:a16="http://schemas.microsoft.com/office/drawing/2014/main" id="{1CA21F34-A04E-7444-B7B0-3AD3B157DE69}"/>
              </a:ext>
            </a:extLst>
          </p:cNvPr>
          <p:cNvPicPr>
            <a:picLocks noChangeAspect="1"/>
          </p:cNvPicPr>
          <p:nvPr/>
        </p:nvPicPr>
        <p:blipFill>
          <a:blip r:embed="rId5"/>
          <a:stretch>
            <a:fillRect/>
          </a:stretch>
        </p:blipFill>
        <p:spPr>
          <a:xfrm>
            <a:off x="1004888" y="623888"/>
            <a:ext cx="7134225" cy="3895725"/>
          </a:xfrm>
          <a:prstGeom prst="rect">
            <a:avLst/>
          </a:prstGeom>
        </p:spPr>
      </p:pic>
    </p:spTree>
    <p:extLst>
      <p:ext uri="{BB962C8B-B14F-4D97-AF65-F5344CB8AC3E}">
        <p14:creationId xmlns:p14="http://schemas.microsoft.com/office/powerpoint/2010/main" val="184754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17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5"/>
          <p:cNvSpPr txBox="1">
            <a:spLocks noGrp="1"/>
          </p:cNvSpPr>
          <p:nvPr>
            <p:ph type="ctrTitle"/>
          </p:nvPr>
        </p:nvSpPr>
        <p:spPr>
          <a:xfrm>
            <a:off x="2839875" y="453975"/>
            <a:ext cx="3650100" cy="689100"/>
          </a:xfrm>
          <a:prstGeom prst="rect">
            <a:avLst/>
          </a:prstGeom>
        </p:spPr>
        <p:txBody>
          <a:bodyPr spcFirstLastPara="1" vert="horz" wrap="square" lIns="91425" tIns="91425" rIns="91425" bIns="91425" rtlCol="0" anchor="b" anchorCtr="0">
            <a:noAutofit/>
          </a:bodyPr>
          <a:lstStyle/>
          <a:p>
            <a:pPr>
              <a:buSzPts val="990"/>
            </a:pPr>
            <a:r>
              <a:rPr lang="en" sz="3180" dirty="0"/>
              <a:t>Drivers </a:t>
            </a:r>
            <a:endParaRPr sz="3180" dirty="0"/>
          </a:p>
        </p:txBody>
      </p:sp>
      <p:sp>
        <p:nvSpPr>
          <p:cNvPr id="70" name="Google Shape;70;p15"/>
          <p:cNvSpPr txBox="1">
            <a:spLocks noGrp="1"/>
          </p:cNvSpPr>
          <p:nvPr>
            <p:ph type="subTitle" idx="1"/>
          </p:nvPr>
        </p:nvSpPr>
        <p:spPr>
          <a:xfrm>
            <a:off x="563450" y="1150642"/>
            <a:ext cx="8009100" cy="1451400"/>
          </a:xfrm>
          <a:prstGeom prst="rect">
            <a:avLst/>
          </a:prstGeom>
        </p:spPr>
        <p:txBody>
          <a:bodyPr spcFirstLastPara="1" vert="horz" wrap="square" lIns="91425" tIns="91425" rIns="91425" bIns="91425" rtlCol="0" anchor="t" anchorCtr="0">
            <a:normAutofit/>
          </a:bodyPr>
          <a:lstStyle/>
          <a:p>
            <a:pPr marL="457189" indent="-311142" algn="l">
              <a:buSzPts val="1300"/>
              <a:buChar char="●"/>
            </a:pPr>
            <a:r>
              <a:rPr lang="en" sz="1300" dirty="0">
                <a:solidFill>
                  <a:schemeClr val="tx1"/>
                </a:solidFill>
              </a:rPr>
              <a:t>Togo’s main source of income and jobs in there country is from the  agriculture section of their economy. This drives the country to have  high rate of deforestation in order to create new jobs for their growing population.</a:t>
            </a:r>
            <a:endParaRPr sz="1300" dirty="0">
              <a:solidFill>
                <a:schemeClr val="tx1"/>
              </a:solidFill>
            </a:endParaRPr>
          </a:p>
          <a:p>
            <a:pPr marL="457189" indent="-311142" algn="l">
              <a:buSzPts val="1300"/>
              <a:buChar char="●"/>
            </a:pPr>
            <a:r>
              <a:rPr lang="en" sz="1300" dirty="0">
                <a:solidFill>
                  <a:schemeClr val="tx1"/>
                </a:solidFill>
              </a:rPr>
              <a:t>By having to meet the needs of the Togo community by increasing crop land the Togo Slippery Frog is harmed by fertilizer runoff along with loss of habitat. </a:t>
            </a:r>
            <a:endParaRPr sz="1300" dirty="0">
              <a:solidFill>
                <a:schemeClr val="tx1"/>
              </a:solidFill>
            </a:endParaRPr>
          </a:p>
          <a:p>
            <a:pPr marL="457189" indent="-311142" algn="l">
              <a:buSzPts val="1300"/>
              <a:buChar char="●"/>
            </a:pPr>
            <a:endParaRPr sz="1300" dirty="0"/>
          </a:p>
        </p:txBody>
      </p:sp>
      <p:pic>
        <p:nvPicPr>
          <p:cNvPr id="71" name="Google Shape;71;p15"/>
          <p:cNvPicPr preferRelativeResize="0"/>
          <p:nvPr/>
        </p:nvPicPr>
        <p:blipFill>
          <a:blip r:embed="rId5">
            <a:alphaModFix/>
          </a:blip>
          <a:stretch>
            <a:fillRect/>
          </a:stretch>
        </p:blipFill>
        <p:spPr>
          <a:xfrm>
            <a:off x="5383033" y="2454800"/>
            <a:ext cx="3197517" cy="2036918"/>
          </a:xfrm>
          <a:prstGeom prst="rect">
            <a:avLst/>
          </a:prstGeom>
          <a:noFill/>
          <a:ln>
            <a:noFill/>
          </a:ln>
        </p:spPr>
      </p:pic>
      <p:pic>
        <p:nvPicPr>
          <p:cNvPr id="72" name="Google Shape;72;p15"/>
          <p:cNvPicPr preferRelativeResize="0"/>
          <p:nvPr/>
        </p:nvPicPr>
        <p:blipFill>
          <a:blip r:embed="rId6">
            <a:alphaModFix/>
          </a:blip>
          <a:stretch>
            <a:fillRect/>
          </a:stretch>
        </p:blipFill>
        <p:spPr>
          <a:xfrm>
            <a:off x="505350" y="2454851"/>
            <a:ext cx="4570350" cy="2029300"/>
          </a:xfrm>
          <a:prstGeom prst="rect">
            <a:avLst/>
          </a:prstGeom>
          <a:noFill/>
          <a:ln>
            <a:noFill/>
          </a:ln>
        </p:spPr>
      </p:pic>
      <p:sp>
        <p:nvSpPr>
          <p:cNvPr id="73" name="Google Shape;73;p15"/>
          <p:cNvSpPr txBox="1"/>
          <p:nvPr/>
        </p:nvSpPr>
        <p:spPr>
          <a:xfrm>
            <a:off x="505350" y="4491718"/>
            <a:ext cx="3981000" cy="307746"/>
          </a:xfrm>
          <a:prstGeom prst="rect">
            <a:avLst/>
          </a:prstGeom>
          <a:noFill/>
          <a:ln>
            <a:noFill/>
          </a:ln>
        </p:spPr>
        <p:txBody>
          <a:bodyPr spcFirstLastPara="1" wrap="square" lIns="91425" tIns="91425" rIns="91425" bIns="91425" anchor="t" anchorCtr="0">
            <a:spAutoFit/>
          </a:bodyPr>
          <a:lstStyle/>
          <a:p>
            <a:r>
              <a:rPr lang="en" sz="800" dirty="0"/>
              <a:t>(Source: International Conservation Fund of Canada, 2022)</a:t>
            </a:r>
            <a:endParaRPr sz="800" dirty="0"/>
          </a:p>
        </p:txBody>
      </p:sp>
      <p:pic>
        <p:nvPicPr>
          <p:cNvPr id="2" name="Audio Recording Apr 19, 2022 at 9:47:28 PM" descr="Audio Recording Apr 19, 2022 at 9:47:28 PM">
            <a:hlinkClick r:id="" action="ppaction://media"/>
            <a:extLst>
              <a:ext uri="{FF2B5EF4-FFF2-40B4-BE49-F238E27FC236}">
                <a16:creationId xmlns:a16="http://schemas.microsoft.com/office/drawing/2014/main" id="{F2FC2E10-1608-5240-A6A0-1CD012B9B98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703309" y="188925"/>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0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252975" y="445025"/>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Pressures</a:t>
            </a:r>
            <a:endParaRPr/>
          </a:p>
        </p:txBody>
      </p:sp>
      <p:sp>
        <p:nvSpPr>
          <p:cNvPr id="67" name="Google Shape;67;p15"/>
          <p:cNvSpPr txBox="1"/>
          <p:nvPr/>
        </p:nvSpPr>
        <p:spPr>
          <a:xfrm>
            <a:off x="2621025" y="3605150"/>
            <a:ext cx="3325200" cy="1262100"/>
          </a:xfrm>
          <a:prstGeom prst="rect">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b="1"/>
              <a:t>Hunting</a:t>
            </a:r>
            <a:endParaRPr b="1"/>
          </a:p>
          <a:p>
            <a:pPr marL="0" lvl="0" indent="0" algn="ctr" rtl="0">
              <a:spcBef>
                <a:spcPts val="0"/>
              </a:spcBef>
              <a:spcAft>
                <a:spcPts val="0"/>
              </a:spcAft>
              <a:buNone/>
            </a:pPr>
            <a:endParaRPr b="1"/>
          </a:p>
          <a:p>
            <a:pPr marL="457200" lvl="0" indent="-317500" algn="l" rtl="0">
              <a:spcBef>
                <a:spcPts val="0"/>
              </a:spcBef>
              <a:spcAft>
                <a:spcPts val="0"/>
              </a:spcAft>
              <a:buSzPts val="1400"/>
              <a:buChar char="●"/>
            </a:pPr>
            <a:r>
              <a:rPr lang="en"/>
              <a:t>Have historically been hunted for their meat because it is high in protein</a:t>
            </a:r>
            <a:endParaRPr/>
          </a:p>
        </p:txBody>
      </p:sp>
      <p:sp>
        <p:nvSpPr>
          <p:cNvPr id="68" name="Google Shape;68;p15"/>
          <p:cNvSpPr txBox="1"/>
          <p:nvPr/>
        </p:nvSpPr>
        <p:spPr>
          <a:xfrm>
            <a:off x="252975" y="1245575"/>
            <a:ext cx="2912400" cy="1908600"/>
          </a:xfrm>
          <a:prstGeom prst="rect">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b="1"/>
              <a:t>Restricted Geographic Range</a:t>
            </a:r>
            <a:endParaRPr b="1"/>
          </a:p>
          <a:p>
            <a:pPr marL="0" lvl="0" indent="0" algn="ctr" rtl="0">
              <a:spcBef>
                <a:spcPts val="0"/>
              </a:spcBef>
              <a:spcAft>
                <a:spcPts val="0"/>
              </a:spcAft>
              <a:buNone/>
            </a:pPr>
            <a:endParaRPr b="1"/>
          </a:p>
          <a:p>
            <a:pPr marL="457200" lvl="0" indent="-317500" algn="l" rtl="0">
              <a:spcBef>
                <a:spcPts val="0"/>
              </a:spcBef>
              <a:spcAft>
                <a:spcPts val="0"/>
              </a:spcAft>
              <a:buSzPts val="1400"/>
              <a:buChar char="●"/>
            </a:pPr>
            <a:r>
              <a:rPr lang="en"/>
              <a:t>Only known population of the frog in found in the Togo-Volta Hills</a:t>
            </a:r>
            <a:endParaRPr/>
          </a:p>
          <a:p>
            <a:pPr marL="457200" lvl="0" indent="-317500" algn="l" rtl="0">
              <a:spcBef>
                <a:spcPts val="0"/>
              </a:spcBef>
              <a:spcAft>
                <a:spcPts val="0"/>
              </a:spcAft>
              <a:buSzPts val="1400"/>
              <a:buChar char="●"/>
            </a:pPr>
            <a:r>
              <a:rPr lang="en"/>
              <a:t>Giving them a small geographic range at less than ten square kilometers</a:t>
            </a:r>
            <a:endParaRPr/>
          </a:p>
        </p:txBody>
      </p:sp>
      <p:sp>
        <p:nvSpPr>
          <p:cNvPr id="69" name="Google Shape;69;p15"/>
          <p:cNvSpPr txBox="1"/>
          <p:nvPr/>
        </p:nvSpPr>
        <p:spPr>
          <a:xfrm>
            <a:off x="5401850" y="1245575"/>
            <a:ext cx="3442200" cy="1908600"/>
          </a:xfrm>
          <a:prstGeom prst="rect">
            <a:avLst/>
          </a:prstGeom>
          <a:noFill/>
          <a:ln w="19050" cap="flat" cmpd="sng">
            <a:solidFill>
              <a:schemeClr val="accent5"/>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b="1"/>
              <a:t>Land Use Change</a:t>
            </a:r>
            <a:endParaRPr b="1"/>
          </a:p>
          <a:p>
            <a:pPr marL="457200" lvl="0" indent="-317500" algn="l" rtl="0">
              <a:spcBef>
                <a:spcPts val="0"/>
              </a:spcBef>
              <a:spcAft>
                <a:spcPts val="0"/>
              </a:spcAft>
              <a:buSzPts val="1400"/>
              <a:buChar char="●"/>
            </a:pPr>
            <a:r>
              <a:rPr lang="en"/>
              <a:t>Human expansion has encroached into the Togo-Volta Hills </a:t>
            </a:r>
            <a:endParaRPr/>
          </a:p>
          <a:p>
            <a:pPr marL="457200" lvl="0" indent="-317500" algn="l" rtl="0">
              <a:spcBef>
                <a:spcPts val="0"/>
              </a:spcBef>
              <a:spcAft>
                <a:spcPts val="0"/>
              </a:spcAft>
              <a:buSzPts val="1400"/>
              <a:buChar char="●"/>
            </a:pPr>
            <a:r>
              <a:rPr lang="en"/>
              <a:t>The hills are being used to support</a:t>
            </a:r>
            <a:endParaRPr/>
          </a:p>
          <a:p>
            <a:pPr marL="914400" lvl="1" indent="-317500" algn="l" rtl="0">
              <a:spcBef>
                <a:spcPts val="0"/>
              </a:spcBef>
              <a:spcAft>
                <a:spcPts val="0"/>
              </a:spcAft>
              <a:buSzPts val="1400"/>
              <a:buChar char="○"/>
            </a:pPr>
            <a:r>
              <a:rPr lang="en"/>
              <a:t>Logging</a:t>
            </a:r>
            <a:endParaRPr/>
          </a:p>
          <a:p>
            <a:pPr marL="914400" lvl="1" indent="-317500" algn="l" rtl="0">
              <a:spcBef>
                <a:spcPts val="0"/>
              </a:spcBef>
              <a:spcAft>
                <a:spcPts val="0"/>
              </a:spcAft>
              <a:buSzPts val="1400"/>
              <a:buChar char="○"/>
            </a:pPr>
            <a:r>
              <a:rPr lang="en"/>
              <a:t>Harvesting</a:t>
            </a:r>
            <a:endParaRPr/>
          </a:p>
          <a:p>
            <a:pPr marL="914400" lvl="1" indent="-317500" algn="l" rtl="0">
              <a:spcBef>
                <a:spcPts val="0"/>
              </a:spcBef>
              <a:spcAft>
                <a:spcPts val="0"/>
              </a:spcAft>
              <a:buSzPts val="1400"/>
              <a:buChar char="○"/>
            </a:pPr>
            <a:r>
              <a:rPr lang="en"/>
              <a:t>Mining</a:t>
            </a:r>
            <a:endParaRPr/>
          </a:p>
          <a:p>
            <a:pPr marL="914400" lvl="1" indent="-317500" algn="l" rtl="0">
              <a:spcBef>
                <a:spcPts val="0"/>
              </a:spcBef>
              <a:spcAft>
                <a:spcPts val="0"/>
              </a:spcAft>
              <a:buSzPts val="1400"/>
              <a:buChar char="○"/>
            </a:pPr>
            <a:r>
              <a:rPr lang="en"/>
              <a:t>Agriculture </a:t>
            </a:r>
            <a:endParaRPr/>
          </a:p>
        </p:txBody>
      </p:sp>
      <p:cxnSp>
        <p:nvCxnSpPr>
          <p:cNvPr id="70" name="Google Shape;70;p15"/>
          <p:cNvCxnSpPr>
            <a:stCxn id="68" idx="3"/>
            <a:endCxn id="69" idx="1"/>
          </p:cNvCxnSpPr>
          <p:nvPr/>
        </p:nvCxnSpPr>
        <p:spPr>
          <a:xfrm>
            <a:off x="3165375" y="2199875"/>
            <a:ext cx="2236500" cy="0"/>
          </a:xfrm>
          <a:prstGeom prst="straightConnector1">
            <a:avLst/>
          </a:prstGeom>
          <a:noFill/>
          <a:ln w="9525" cap="flat" cmpd="sng">
            <a:solidFill>
              <a:schemeClr val="dk2"/>
            </a:solidFill>
            <a:prstDash val="solid"/>
            <a:round/>
            <a:headEnd type="none" w="med" len="med"/>
            <a:tailEnd type="triangle" w="med" len="med"/>
          </a:ln>
        </p:spPr>
      </p:cxnSp>
      <p:cxnSp>
        <p:nvCxnSpPr>
          <p:cNvPr id="71" name="Google Shape;71;p15"/>
          <p:cNvCxnSpPr>
            <a:stCxn id="67" idx="3"/>
            <a:endCxn id="69" idx="2"/>
          </p:cNvCxnSpPr>
          <p:nvPr/>
        </p:nvCxnSpPr>
        <p:spPr>
          <a:xfrm rot="10800000" flipH="1">
            <a:off x="5946225" y="3154100"/>
            <a:ext cx="1176600" cy="1082100"/>
          </a:xfrm>
          <a:prstGeom prst="straightConnector1">
            <a:avLst/>
          </a:prstGeom>
          <a:noFill/>
          <a:ln w="9525" cap="flat" cmpd="sng">
            <a:solidFill>
              <a:schemeClr val="dk2"/>
            </a:solidFill>
            <a:prstDash val="solid"/>
            <a:round/>
            <a:headEnd type="none" w="med" len="med"/>
            <a:tailEnd type="triangle" w="med" len="med"/>
          </a:ln>
        </p:spPr>
      </p:cxnSp>
      <p:cxnSp>
        <p:nvCxnSpPr>
          <p:cNvPr id="72" name="Google Shape;72;p15"/>
          <p:cNvCxnSpPr>
            <a:stCxn id="67" idx="1"/>
            <a:endCxn id="68" idx="2"/>
          </p:cNvCxnSpPr>
          <p:nvPr/>
        </p:nvCxnSpPr>
        <p:spPr>
          <a:xfrm rot="10800000">
            <a:off x="1709325" y="3154100"/>
            <a:ext cx="911700" cy="1082100"/>
          </a:xfrm>
          <a:prstGeom prst="straightConnector1">
            <a:avLst/>
          </a:prstGeom>
          <a:noFill/>
          <a:ln w="9525" cap="flat" cmpd="sng">
            <a:solidFill>
              <a:schemeClr val="dk2"/>
            </a:solidFill>
            <a:prstDash val="solid"/>
            <a:round/>
            <a:headEnd type="none" w="med" len="med"/>
            <a:tailEnd type="triangle" w="med" len="med"/>
          </a:ln>
        </p:spPr>
      </p:cxnSp>
      <p:pic>
        <p:nvPicPr>
          <p:cNvPr id="2" name="Audio Recording Apr 19, 2022 at 3:27:08 PM" descr="Audio Recording Apr 19, 2022 at 3:27:08 PM">
            <a:hlinkClick r:id="" action="ppaction://media"/>
            <a:extLst>
              <a:ext uri="{FF2B5EF4-FFF2-40B4-BE49-F238E27FC236}">
                <a16:creationId xmlns:a16="http://schemas.microsoft.com/office/drawing/2014/main" id="{180D52A3-048E-8678-59BE-33825066930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1846" y="204925"/>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6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States and Trends</a:t>
            </a:r>
            <a:endParaRPr/>
          </a:p>
        </p:txBody>
      </p:sp>
      <p:pic>
        <p:nvPicPr>
          <p:cNvPr id="123" name="Google Shape;123;p18"/>
          <p:cNvPicPr preferRelativeResize="0"/>
          <p:nvPr/>
        </p:nvPicPr>
        <p:blipFill>
          <a:blip r:embed="rId5">
            <a:alphaModFix/>
          </a:blip>
          <a:stretch>
            <a:fillRect/>
          </a:stretch>
        </p:blipFill>
        <p:spPr>
          <a:xfrm>
            <a:off x="4846625" y="1017725"/>
            <a:ext cx="3382975" cy="3460301"/>
          </a:xfrm>
          <a:prstGeom prst="rect">
            <a:avLst/>
          </a:prstGeom>
          <a:noFill/>
          <a:ln>
            <a:noFill/>
          </a:ln>
        </p:spPr>
      </p:pic>
      <p:sp>
        <p:nvSpPr>
          <p:cNvPr id="124" name="Google Shape;124;p18"/>
          <p:cNvSpPr txBox="1"/>
          <p:nvPr/>
        </p:nvSpPr>
        <p:spPr>
          <a:xfrm>
            <a:off x="4572000" y="4650900"/>
            <a:ext cx="5894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dirty="0"/>
              <a:t>Figure 1: Conservation Attention and Engagement</a:t>
            </a:r>
            <a:endParaRPr sz="1200" b="1" dirty="0"/>
          </a:p>
          <a:p>
            <a:pPr marL="0" lvl="0" indent="0" algn="l" rtl="0">
              <a:spcBef>
                <a:spcPts val="0"/>
              </a:spcBef>
              <a:spcAft>
                <a:spcPts val="0"/>
              </a:spcAft>
              <a:buNone/>
            </a:pPr>
            <a:r>
              <a:rPr lang="en" sz="800" dirty="0"/>
              <a:t>(Source: EDGE of Existence, 2020)</a:t>
            </a:r>
            <a:endParaRPr sz="800" dirty="0"/>
          </a:p>
        </p:txBody>
      </p:sp>
      <p:sp>
        <p:nvSpPr>
          <p:cNvPr id="125" name="Google Shape;125;p18"/>
          <p:cNvSpPr txBox="1"/>
          <p:nvPr/>
        </p:nvSpPr>
        <p:spPr>
          <a:xfrm>
            <a:off x="383050" y="1017725"/>
            <a:ext cx="3707100" cy="386872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dirty="0">
                <a:solidFill>
                  <a:srgbClr val="222222"/>
                </a:solidFill>
              </a:rPr>
              <a:t>Figure 1 shows categories of conservation action from the research organization Edge of Existence. </a:t>
            </a:r>
            <a:endParaRPr dirty="0">
              <a:solidFill>
                <a:srgbClr val="222222"/>
              </a:solidFill>
            </a:endParaRPr>
          </a:p>
          <a:p>
            <a:pPr marL="0" lvl="0" indent="0" algn="l" rtl="0">
              <a:lnSpc>
                <a:spcPct val="115000"/>
              </a:lnSpc>
              <a:spcBef>
                <a:spcPts val="0"/>
              </a:spcBef>
              <a:spcAft>
                <a:spcPts val="0"/>
              </a:spcAft>
              <a:buNone/>
            </a:pPr>
            <a:endParaRPr dirty="0">
              <a:solidFill>
                <a:srgbClr val="222222"/>
              </a:solidFill>
            </a:endParaRPr>
          </a:p>
          <a:p>
            <a:pPr marL="0" lvl="0" indent="0" algn="l" rtl="0">
              <a:lnSpc>
                <a:spcPct val="115000"/>
              </a:lnSpc>
              <a:spcBef>
                <a:spcPts val="0"/>
              </a:spcBef>
              <a:spcAft>
                <a:spcPts val="0"/>
              </a:spcAft>
              <a:buNone/>
            </a:pPr>
            <a:endParaRPr dirty="0">
              <a:solidFill>
                <a:srgbClr val="222222"/>
              </a:solidFill>
            </a:endParaRPr>
          </a:p>
          <a:p>
            <a:pPr marL="0" lvl="0" indent="0" algn="l" rtl="0">
              <a:lnSpc>
                <a:spcPct val="115000"/>
              </a:lnSpc>
              <a:spcBef>
                <a:spcPts val="0"/>
              </a:spcBef>
              <a:spcAft>
                <a:spcPts val="0"/>
              </a:spcAft>
              <a:buNone/>
            </a:pPr>
            <a:r>
              <a:rPr lang="en" dirty="0">
                <a:solidFill>
                  <a:srgbClr val="222222"/>
                </a:solidFill>
              </a:rPr>
              <a:t>This figure conveys that the utmost priority in conserving the Togo Slippery Frog is from addressing the threats that are leading to its extinction</a:t>
            </a:r>
            <a:r>
              <a:rPr lang="en-US" dirty="0">
                <a:solidFill>
                  <a:srgbClr val="222222"/>
                </a:solidFill>
              </a:rPr>
              <a:t>.</a:t>
            </a:r>
            <a:endParaRPr dirty="0">
              <a:solidFill>
                <a:srgbClr val="222222"/>
              </a:solidFill>
            </a:endParaRPr>
          </a:p>
          <a:p>
            <a:pPr marL="0" lvl="0" indent="0" algn="l" rtl="0">
              <a:lnSpc>
                <a:spcPct val="115000"/>
              </a:lnSpc>
              <a:spcBef>
                <a:spcPts val="0"/>
              </a:spcBef>
              <a:spcAft>
                <a:spcPts val="0"/>
              </a:spcAft>
              <a:buNone/>
            </a:pPr>
            <a:endParaRPr dirty="0">
              <a:solidFill>
                <a:srgbClr val="222222"/>
              </a:solidFill>
            </a:endParaRPr>
          </a:p>
          <a:p>
            <a:pPr marL="0" lvl="0" indent="0" algn="l" rtl="0">
              <a:lnSpc>
                <a:spcPct val="115000"/>
              </a:lnSpc>
              <a:spcBef>
                <a:spcPts val="0"/>
              </a:spcBef>
              <a:spcAft>
                <a:spcPts val="0"/>
              </a:spcAft>
              <a:buNone/>
            </a:pPr>
            <a:endParaRPr dirty="0">
              <a:solidFill>
                <a:srgbClr val="222222"/>
              </a:solidFill>
            </a:endParaRPr>
          </a:p>
          <a:p>
            <a:pPr marL="0" lvl="0" indent="0" algn="l" rtl="0">
              <a:lnSpc>
                <a:spcPct val="115000"/>
              </a:lnSpc>
              <a:spcBef>
                <a:spcPts val="0"/>
              </a:spcBef>
              <a:spcAft>
                <a:spcPts val="0"/>
              </a:spcAft>
              <a:buClr>
                <a:schemeClr val="dk1"/>
              </a:buClr>
              <a:buSzPts val="1100"/>
              <a:buFont typeface="Arial"/>
              <a:buNone/>
            </a:pPr>
            <a:r>
              <a:rPr lang="en" dirty="0">
                <a:solidFill>
                  <a:srgbClr val="222222"/>
                </a:solidFill>
              </a:rPr>
              <a:t>Conservation actions also show an effort to bring forth awareness and knowledge about the Togo Slippery Frog. </a:t>
            </a:r>
            <a:endParaRPr dirty="0">
              <a:solidFill>
                <a:srgbClr val="222222"/>
              </a:solidFill>
            </a:endParaRPr>
          </a:p>
          <a:p>
            <a:pPr marL="0" lvl="0" indent="0" algn="l" rtl="0">
              <a:spcBef>
                <a:spcPts val="0"/>
              </a:spcBef>
              <a:spcAft>
                <a:spcPts val="0"/>
              </a:spcAft>
              <a:buNone/>
            </a:pPr>
            <a:endParaRPr dirty="0"/>
          </a:p>
        </p:txBody>
      </p:sp>
      <p:pic>
        <p:nvPicPr>
          <p:cNvPr id="2" name="Audio Recording Apr 19, 2022 at 2:27:45 PM" descr="Audio Recording Apr 19, 2022 at 2:27:45 PM">
            <a:hlinkClick r:id="" action="ppaction://media"/>
            <a:extLst>
              <a:ext uri="{FF2B5EF4-FFF2-40B4-BE49-F238E27FC236}">
                <a16:creationId xmlns:a16="http://schemas.microsoft.com/office/drawing/2014/main" id="{BA9A4E07-D789-9291-8ACA-1197043F994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718150" y="204925"/>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9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9"/>
          <p:cNvSpPr txBox="1">
            <a:spLocks noGrp="1"/>
          </p:cNvSpPr>
          <p:nvPr>
            <p:ph type="title"/>
          </p:nvPr>
        </p:nvSpPr>
        <p:spPr>
          <a:xfrm>
            <a:off x="311700" y="4396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States and Trends</a:t>
            </a:r>
            <a:endParaRPr/>
          </a:p>
        </p:txBody>
      </p:sp>
      <p:pic>
        <p:nvPicPr>
          <p:cNvPr id="131" name="Google Shape;131;p19"/>
          <p:cNvPicPr preferRelativeResize="0"/>
          <p:nvPr/>
        </p:nvPicPr>
        <p:blipFill>
          <a:blip r:embed="rId5">
            <a:alphaModFix/>
          </a:blip>
          <a:stretch>
            <a:fillRect/>
          </a:stretch>
        </p:blipFill>
        <p:spPr>
          <a:xfrm>
            <a:off x="362325" y="904525"/>
            <a:ext cx="1821150" cy="4052835"/>
          </a:xfrm>
          <a:prstGeom prst="rect">
            <a:avLst/>
          </a:prstGeom>
          <a:noFill/>
          <a:ln>
            <a:noFill/>
          </a:ln>
        </p:spPr>
      </p:pic>
      <p:pic>
        <p:nvPicPr>
          <p:cNvPr id="132" name="Google Shape;132;p19"/>
          <p:cNvPicPr preferRelativeResize="0"/>
          <p:nvPr/>
        </p:nvPicPr>
        <p:blipFill>
          <a:blip r:embed="rId6">
            <a:alphaModFix/>
          </a:blip>
          <a:stretch>
            <a:fillRect/>
          </a:stretch>
        </p:blipFill>
        <p:spPr>
          <a:xfrm>
            <a:off x="4658025" y="910678"/>
            <a:ext cx="1821150" cy="4040510"/>
          </a:xfrm>
          <a:prstGeom prst="rect">
            <a:avLst/>
          </a:prstGeom>
          <a:noFill/>
          <a:ln>
            <a:noFill/>
          </a:ln>
        </p:spPr>
      </p:pic>
      <p:pic>
        <p:nvPicPr>
          <p:cNvPr id="133" name="Google Shape;133;p19"/>
          <p:cNvPicPr preferRelativeResize="0"/>
          <p:nvPr/>
        </p:nvPicPr>
        <p:blipFill>
          <a:blip r:embed="rId7">
            <a:alphaModFix/>
          </a:blip>
          <a:stretch>
            <a:fillRect/>
          </a:stretch>
        </p:blipFill>
        <p:spPr>
          <a:xfrm>
            <a:off x="2510187" y="910681"/>
            <a:ext cx="1821150" cy="4063518"/>
          </a:xfrm>
          <a:prstGeom prst="rect">
            <a:avLst/>
          </a:prstGeom>
          <a:noFill/>
          <a:ln>
            <a:noFill/>
          </a:ln>
        </p:spPr>
      </p:pic>
      <p:sp>
        <p:nvSpPr>
          <p:cNvPr id="134" name="Google Shape;134;p19"/>
          <p:cNvSpPr txBox="1"/>
          <p:nvPr/>
        </p:nvSpPr>
        <p:spPr>
          <a:xfrm>
            <a:off x="4670825" y="4845012"/>
            <a:ext cx="40035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t>(Source: USGS, West Africa)</a:t>
            </a:r>
            <a:endParaRPr sz="800" dirty="0"/>
          </a:p>
        </p:txBody>
      </p:sp>
      <p:sp>
        <p:nvSpPr>
          <p:cNvPr id="135" name="Google Shape;135;p19"/>
          <p:cNvSpPr txBox="1"/>
          <p:nvPr/>
        </p:nvSpPr>
        <p:spPr>
          <a:xfrm>
            <a:off x="469675" y="4835700"/>
            <a:ext cx="525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dirty="0"/>
              <a:t>Figure 2: Land type in Togo from 1975, 2000, and 2013</a:t>
            </a:r>
            <a:endParaRPr sz="1200" b="1" dirty="0"/>
          </a:p>
        </p:txBody>
      </p:sp>
      <p:pic>
        <p:nvPicPr>
          <p:cNvPr id="136" name="Google Shape;136;p19"/>
          <p:cNvPicPr preferRelativeResize="0"/>
          <p:nvPr/>
        </p:nvPicPr>
        <p:blipFill>
          <a:blip r:embed="rId8">
            <a:alphaModFix/>
          </a:blip>
          <a:stretch>
            <a:fillRect/>
          </a:stretch>
        </p:blipFill>
        <p:spPr>
          <a:xfrm>
            <a:off x="6636399" y="1124000"/>
            <a:ext cx="2351225" cy="3278099"/>
          </a:xfrm>
          <a:prstGeom prst="rect">
            <a:avLst/>
          </a:prstGeom>
          <a:noFill/>
          <a:ln>
            <a:noFill/>
          </a:ln>
        </p:spPr>
      </p:pic>
      <p:pic>
        <p:nvPicPr>
          <p:cNvPr id="2" name="Audio Recording Apr 19, 2022 at 2:30:10 PM" descr="Audio Recording Apr 19, 2022 at 2:30:10 PM">
            <a:hlinkClick r:id="" action="ppaction://media"/>
            <a:extLst>
              <a:ext uri="{FF2B5EF4-FFF2-40B4-BE49-F238E27FC236}">
                <a16:creationId xmlns:a16="http://schemas.microsoft.com/office/drawing/2014/main" id="{19D024A9-78EF-B473-1528-AAC5CE74B1D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776444" y="91725"/>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6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dirty="0"/>
              <a:t>Impact</a:t>
            </a:r>
            <a:endParaRPr dirty="0"/>
          </a:p>
        </p:txBody>
      </p:sp>
      <p:sp>
        <p:nvSpPr>
          <p:cNvPr id="101" name="Google Shape;101;p16"/>
          <p:cNvSpPr txBox="1">
            <a:spLocks noGrp="1"/>
          </p:cNvSpPr>
          <p:nvPr>
            <p:ph type="body" idx="1"/>
          </p:nvPr>
        </p:nvSpPr>
        <p:spPr>
          <a:xfrm>
            <a:off x="311700" y="1152475"/>
            <a:ext cx="3885900" cy="4155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sz="1600" b="1" dirty="0">
                <a:solidFill>
                  <a:schemeClr val="dk1"/>
                </a:solidFill>
              </a:rPr>
              <a:t>Sustainable Development Goals:</a:t>
            </a:r>
            <a:endParaRPr sz="1600" b="1" dirty="0">
              <a:solidFill>
                <a:schemeClr val="dk1"/>
              </a:solidFill>
            </a:endParaRPr>
          </a:p>
        </p:txBody>
      </p:sp>
      <p:pic>
        <p:nvPicPr>
          <p:cNvPr id="102" name="Google Shape;102;p16" descr="Togo / Agriculture : les pesticides Atrazine et Paraquat ..."/>
          <p:cNvPicPr preferRelativeResize="0"/>
          <p:nvPr/>
        </p:nvPicPr>
        <p:blipFill>
          <a:blip r:embed="rId5">
            <a:alphaModFix/>
          </a:blip>
          <a:stretch>
            <a:fillRect/>
          </a:stretch>
        </p:blipFill>
        <p:spPr>
          <a:xfrm>
            <a:off x="6694896" y="1331150"/>
            <a:ext cx="2302800" cy="1727100"/>
          </a:xfrm>
          <a:prstGeom prst="rect">
            <a:avLst/>
          </a:prstGeom>
          <a:noFill/>
          <a:ln>
            <a:noFill/>
          </a:ln>
        </p:spPr>
      </p:pic>
      <p:sp>
        <p:nvSpPr>
          <p:cNvPr id="103" name="Google Shape;103;p16"/>
          <p:cNvSpPr txBox="1"/>
          <p:nvPr/>
        </p:nvSpPr>
        <p:spPr>
          <a:xfrm>
            <a:off x="4592838" y="3354488"/>
            <a:ext cx="3652500" cy="3846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lang="en-US" sz="500" dirty="0"/>
          </a:p>
          <a:p>
            <a:pPr marL="0" lvl="0" indent="0" algn="l" rtl="0">
              <a:spcBef>
                <a:spcPts val="0"/>
              </a:spcBef>
              <a:spcAft>
                <a:spcPts val="0"/>
              </a:spcAft>
              <a:buNone/>
            </a:pPr>
            <a:r>
              <a:rPr lang="en-US" sz="800" dirty="0"/>
              <a:t>(Source: EDGE of Existence, 2020)</a:t>
            </a:r>
            <a:endParaRPr sz="800" dirty="0"/>
          </a:p>
        </p:txBody>
      </p:sp>
      <p:pic>
        <p:nvPicPr>
          <p:cNvPr id="104" name="Google Shape;104;p16"/>
          <p:cNvPicPr preferRelativeResize="0"/>
          <p:nvPr/>
        </p:nvPicPr>
        <p:blipFill>
          <a:blip r:embed="rId6">
            <a:alphaModFix/>
          </a:blip>
          <a:stretch>
            <a:fillRect/>
          </a:stretch>
        </p:blipFill>
        <p:spPr>
          <a:xfrm>
            <a:off x="4697281" y="318824"/>
            <a:ext cx="1721807" cy="3159351"/>
          </a:xfrm>
          <a:prstGeom prst="rect">
            <a:avLst/>
          </a:prstGeom>
          <a:noFill/>
          <a:ln>
            <a:noFill/>
          </a:ln>
        </p:spPr>
      </p:pic>
      <p:pic>
        <p:nvPicPr>
          <p:cNvPr id="105" name="Google Shape;105;p16" descr="SDG 8 Indicators- 2017 Updates – SDG resources – Medium"/>
          <p:cNvPicPr preferRelativeResize="0"/>
          <p:nvPr/>
        </p:nvPicPr>
        <p:blipFill>
          <a:blip r:embed="rId7">
            <a:alphaModFix/>
          </a:blip>
          <a:stretch>
            <a:fillRect/>
          </a:stretch>
        </p:blipFill>
        <p:spPr>
          <a:xfrm>
            <a:off x="311700" y="1605175"/>
            <a:ext cx="1322275" cy="1322275"/>
          </a:xfrm>
          <a:prstGeom prst="rect">
            <a:avLst/>
          </a:prstGeom>
          <a:noFill/>
          <a:ln>
            <a:noFill/>
          </a:ln>
        </p:spPr>
      </p:pic>
      <p:pic>
        <p:nvPicPr>
          <p:cNvPr id="106" name="Google Shape;106;p16" descr="SDG 14 Life below water - Nor-Shipping 2021 - 1-4 June"/>
          <p:cNvPicPr preferRelativeResize="0"/>
          <p:nvPr/>
        </p:nvPicPr>
        <p:blipFill>
          <a:blip r:embed="rId8">
            <a:alphaModFix/>
          </a:blip>
          <a:stretch>
            <a:fillRect/>
          </a:stretch>
        </p:blipFill>
        <p:spPr>
          <a:xfrm>
            <a:off x="1633975" y="1605175"/>
            <a:ext cx="1322275" cy="1322275"/>
          </a:xfrm>
          <a:prstGeom prst="rect">
            <a:avLst/>
          </a:prstGeom>
          <a:noFill/>
          <a:ln>
            <a:noFill/>
          </a:ln>
        </p:spPr>
      </p:pic>
      <p:pic>
        <p:nvPicPr>
          <p:cNvPr id="107" name="Google Shape;107;p16" descr="SDG 15 Indicators- 2017 Updates – SDG resources – Medium"/>
          <p:cNvPicPr preferRelativeResize="0"/>
          <p:nvPr/>
        </p:nvPicPr>
        <p:blipFill>
          <a:blip r:embed="rId9">
            <a:alphaModFix/>
          </a:blip>
          <a:stretch>
            <a:fillRect/>
          </a:stretch>
        </p:blipFill>
        <p:spPr>
          <a:xfrm>
            <a:off x="2956250" y="1605175"/>
            <a:ext cx="1322275" cy="1322275"/>
          </a:xfrm>
          <a:prstGeom prst="rect">
            <a:avLst/>
          </a:prstGeom>
          <a:noFill/>
          <a:ln>
            <a:noFill/>
          </a:ln>
        </p:spPr>
      </p:pic>
      <p:sp>
        <p:nvSpPr>
          <p:cNvPr id="108" name="Google Shape;108;p16"/>
          <p:cNvSpPr txBox="1"/>
          <p:nvPr/>
        </p:nvSpPr>
        <p:spPr>
          <a:xfrm>
            <a:off x="311700" y="2927450"/>
            <a:ext cx="3885900" cy="307746"/>
          </a:xfrm>
          <a:prstGeom prst="rect">
            <a:avLst/>
          </a:prstGeom>
          <a:noFill/>
          <a:ln>
            <a:noFill/>
          </a:ln>
        </p:spPr>
        <p:txBody>
          <a:bodyPr spcFirstLastPara="1" wrap="square" lIns="91425" tIns="91425" rIns="91425" bIns="91425" anchor="t" anchorCtr="0">
            <a:spAutoFit/>
          </a:bodyPr>
          <a:lstStyle/>
          <a:p>
            <a:pPr lvl="0"/>
            <a:r>
              <a:rPr lang="en" sz="800" dirty="0"/>
              <a:t>(Source: United Nations, The 17Goals, 2022)</a:t>
            </a:r>
            <a:endParaRPr sz="800" dirty="0"/>
          </a:p>
        </p:txBody>
      </p:sp>
      <p:sp>
        <p:nvSpPr>
          <p:cNvPr id="109" name="Google Shape;109;p16"/>
          <p:cNvSpPr txBox="1"/>
          <p:nvPr/>
        </p:nvSpPr>
        <p:spPr>
          <a:xfrm>
            <a:off x="73956" y="3877100"/>
            <a:ext cx="62343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dirty="0"/>
              <a:t>Eco-Tourism, Agriculture, and Biodiversity all play an important connection to the Togo Slippery Frog and the Togolese people. Impact directly correlates to socio-economic and environmental factors…</a:t>
            </a:r>
            <a:endParaRPr dirty="0"/>
          </a:p>
        </p:txBody>
      </p:sp>
      <p:sp>
        <p:nvSpPr>
          <p:cNvPr id="2" name="TextBox 1">
            <a:extLst>
              <a:ext uri="{FF2B5EF4-FFF2-40B4-BE49-F238E27FC236}">
                <a16:creationId xmlns:a16="http://schemas.microsoft.com/office/drawing/2014/main" id="{F753CB96-01FE-82FE-EBA5-A3499401D63C}"/>
              </a:ext>
            </a:extLst>
          </p:cNvPr>
          <p:cNvSpPr txBox="1"/>
          <p:nvPr/>
        </p:nvSpPr>
        <p:spPr>
          <a:xfrm>
            <a:off x="6621744" y="3056044"/>
            <a:ext cx="2302800" cy="430887"/>
          </a:xfrm>
          <a:prstGeom prst="rect">
            <a:avLst/>
          </a:prstGeom>
          <a:noFill/>
        </p:spPr>
        <p:txBody>
          <a:bodyPr wrap="square" rtlCol="0">
            <a:spAutoFit/>
          </a:bodyPr>
          <a:lstStyle/>
          <a:p>
            <a:r>
              <a:rPr lang="en-US" sz="800" dirty="0"/>
              <a:t>(Source: </a:t>
            </a:r>
            <a:r>
              <a:rPr lang="en-US" sz="800" dirty="0" err="1"/>
              <a:t>TogoMedia</a:t>
            </a:r>
            <a:r>
              <a:rPr lang="en-US" sz="800" dirty="0"/>
              <a:t>, 2020)</a:t>
            </a:r>
          </a:p>
          <a:p>
            <a:endParaRPr lang="en-US" dirty="0"/>
          </a:p>
        </p:txBody>
      </p:sp>
      <p:pic>
        <p:nvPicPr>
          <p:cNvPr id="3" name="Audio Recording Apr 19, 2022 at 2:40:49 PM" descr="Audio Recording Apr 19, 2022 at 2:40:49 PM">
            <a:hlinkClick r:id="" action="ppaction://media"/>
            <a:extLst>
              <a:ext uri="{FF2B5EF4-FFF2-40B4-BE49-F238E27FC236}">
                <a16:creationId xmlns:a16="http://schemas.microsoft.com/office/drawing/2014/main" id="{8C21E164-92A2-E2B2-9C67-620928FD209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753719" y="204925"/>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40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717C8-F86B-564F-AE8E-0C9225FB7355}"/>
              </a:ext>
            </a:extLst>
          </p:cNvPr>
          <p:cNvSpPr>
            <a:spLocks noGrp="1"/>
          </p:cNvSpPr>
          <p:nvPr>
            <p:ph type="title"/>
          </p:nvPr>
        </p:nvSpPr>
        <p:spPr/>
        <p:txBody>
          <a:bodyPr>
            <a:normAutofit fontScale="90000"/>
          </a:bodyPr>
          <a:lstStyle/>
          <a:p>
            <a:pPr algn="ctr"/>
            <a:r>
              <a:rPr lang="en-US" dirty="0"/>
              <a:t>Responses</a:t>
            </a:r>
          </a:p>
        </p:txBody>
      </p:sp>
      <p:sp>
        <p:nvSpPr>
          <p:cNvPr id="3" name="Content Placeholder 2">
            <a:extLst>
              <a:ext uri="{FF2B5EF4-FFF2-40B4-BE49-F238E27FC236}">
                <a16:creationId xmlns:a16="http://schemas.microsoft.com/office/drawing/2014/main" id="{F4B79D46-1B66-9D4B-B3D9-2166F518A0AE}"/>
              </a:ext>
            </a:extLst>
          </p:cNvPr>
          <p:cNvSpPr>
            <a:spLocks noGrp="1"/>
          </p:cNvSpPr>
          <p:nvPr>
            <p:ph idx="1"/>
          </p:nvPr>
        </p:nvSpPr>
        <p:spPr/>
        <p:txBody>
          <a:bodyPr>
            <a:normAutofit fontScale="92500" lnSpcReduction="10000"/>
          </a:bodyPr>
          <a:lstStyle/>
          <a:p>
            <a:pPr marL="0" indent="0">
              <a:buNone/>
            </a:pPr>
            <a:r>
              <a:rPr lang="en-US" dirty="0">
                <a:solidFill>
                  <a:schemeClr val="tx1"/>
                </a:solidFill>
              </a:rPr>
              <a:t>Efforts to help the Togo Slippery frog:</a:t>
            </a:r>
            <a:endParaRPr lang="en-US" sz="3000" dirty="0">
              <a:solidFill>
                <a:schemeClr val="tx1"/>
              </a:solidFill>
            </a:endParaRPr>
          </a:p>
          <a:p>
            <a:pPr fontAlgn="base"/>
            <a:r>
              <a:rPr lang="en-US" dirty="0">
                <a:solidFill>
                  <a:schemeClr val="tx1"/>
                </a:solidFill>
              </a:rPr>
              <a:t>Conducting studies on frog populations</a:t>
            </a:r>
          </a:p>
          <a:p>
            <a:pPr fontAlgn="base"/>
            <a:r>
              <a:rPr lang="en-US" dirty="0">
                <a:solidFill>
                  <a:schemeClr val="tx1"/>
                </a:solidFill>
              </a:rPr>
              <a:t>Create sanctuaries</a:t>
            </a:r>
          </a:p>
          <a:p>
            <a:pPr lvl="1" fontAlgn="base"/>
            <a:r>
              <a:rPr lang="en-US" dirty="0">
                <a:solidFill>
                  <a:schemeClr val="tx1"/>
                </a:solidFill>
              </a:rPr>
              <a:t>Already being done in </a:t>
            </a:r>
            <a:r>
              <a:rPr lang="en-US" dirty="0" err="1">
                <a:solidFill>
                  <a:schemeClr val="tx1"/>
                </a:solidFill>
              </a:rPr>
              <a:t>Atewa</a:t>
            </a:r>
            <a:r>
              <a:rPr lang="en-US" dirty="0">
                <a:solidFill>
                  <a:schemeClr val="tx1"/>
                </a:solidFill>
              </a:rPr>
              <a:t> Mountains, Ghana</a:t>
            </a:r>
          </a:p>
          <a:p>
            <a:pPr lvl="2" fontAlgn="base"/>
            <a:r>
              <a:rPr lang="en-US" dirty="0">
                <a:solidFill>
                  <a:schemeClr val="tx1"/>
                </a:solidFill>
              </a:rPr>
              <a:t>Protecting forests</a:t>
            </a:r>
          </a:p>
          <a:p>
            <a:pPr lvl="2" fontAlgn="base"/>
            <a:r>
              <a:rPr lang="en-US" dirty="0">
                <a:solidFill>
                  <a:schemeClr val="tx1"/>
                </a:solidFill>
              </a:rPr>
              <a:t>Replanting forests</a:t>
            </a:r>
          </a:p>
          <a:p>
            <a:pPr lvl="2" fontAlgn="base"/>
            <a:r>
              <a:rPr lang="en-US" dirty="0">
                <a:solidFill>
                  <a:schemeClr val="tx1"/>
                </a:solidFill>
              </a:rPr>
              <a:t>Educating locals</a:t>
            </a:r>
          </a:p>
          <a:p>
            <a:pPr lvl="2" fontAlgn="base"/>
            <a:r>
              <a:rPr lang="en-US" dirty="0">
                <a:solidFill>
                  <a:schemeClr val="tx1"/>
                </a:solidFill>
              </a:rPr>
              <a:t>Conservation training</a:t>
            </a:r>
          </a:p>
          <a:p>
            <a:pPr lvl="1" fontAlgn="base"/>
            <a:r>
              <a:rPr lang="en-US" dirty="0">
                <a:solidFill>
                  <a:schemeClr val="tx1"/>
                </a:solidFill>
              </a:rPr>
              <a:t>Hope to continue in Togo</a:t>
            </a:r>
          </a:p>
          <a:p>
            <a:pPr marL="0" indent="0" fontAlgn="base">
              <a:buNone/>
            </a:pPr>
            <a:r>
              <a:rPr lang="en-US" dirty="0">
                <a:solidFill>
                  <a:schemeClr val="tx1"/>
                </a:solidFill>
              </a:rPr>
              <a:t>Indirect efforts:</a:t>
            </a:r>
          </a:p>
          <a:p>
            <a:pPr fontAlgn="base"/>
            <a:r>
              <a:rPr lang="en-US" dirty="0">
                <a:solidFill>
                  <a:schemeClr val="tx1"/>
                </a:solidFill>
              </a:rPr>
              <a:t>Sustainable farming </a:t>
            </a:r>
          </a:p>
          <a:p>
            <a:pPr fontAlgn="base"/>
            <a:r>
              <a:rPr lang="en-US" dirty="0">
                <a:solidFill>
                  <a:schemeClr val="tx1"/>
                </a:solidFill>
              </a:rPr>
              <a:t>Policies that limit emissions and land use</a:t>
            </a:r>
          </a:p>
          <a:p>
            <a:pPr fontAlgn="base"/>
            <a:r>
              <a:rPr lang="en-US" dirty="0">
                <a:solidFill>
                  <a:schemeClr val="tx1"/>
                </a:solidFill>
              </a:rPr>
              <a:t>Environmental justice programs</a:t>
            </a:r>
          </a:p>
          <a:p>
            <a:pPr marL="0" indent="0">
              <a:buNone/>
            </a:pPr>
            <a:endParaRPr lang="en-US" dirty="0"/>
          </a:p>
        </p:txBody>
      </p:sp>
      <p:sp>
        <p:nvSpPr>
          <p:cNvPr id="5" name="TextBox 4">
            <a:extLst>
              <a:ext uri="{FF2B5EF4-FFF2-40B4-BE49-F238E27FC236}">
                <a16:creationId xmlns:a16="http://schemas.microsoft.com/office/drawing/2014/main" id="{CA6761D0-DA19-0147-AB13-814541F41222}"/>
              </a:ext>
            </a:extLst>
          </p:cNvPr>
          <p:cNvSpPr txBox="1"/>
          <p:nvPr/>
        </p:nvSpPr>
        <p:spPr>
          <a:xfrm>
            <a:off x="2287394" y="2437432"/>
            <a:ext cx="4574787" cy="253916"/>
          </a:xfrm>
          <a:prstGeom prst="rect">
            <a:avLst/>
          </a:prstGeom>
          <a:noFill/>
        </p:spPr>
        <p:txBody>
          <a:bodyPr wrap="square">
            <a:spAutoFit/>
          </a:bodyPr>
          <a:lstStyle/>
          <a:p>
            <a:r>
              <a:rPr lang="en-US" sz="1050" dirty="0"/>
              <a:t> </a:t>
            </a:r>
          </a:p>
        </p:txBody>
      </p:sp>
      <p:pic>
        <p:nvPicPr>
          <p:cNvPr id="9" name="Picture 2">
            <a:extLst>
              <a:ext uri="{FF2B5EF4-FFF2-40B4-BE49-F238E27FC236}">
                <a16:creationId xmlns:a16="http://schemas.microsoft.com/office/drawing/2014/main" id="{911EF52D-05CA-E94F-AC77-D70D277E05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7621" y="2437432"/>
            <a:ext cx="3434956" cy="206097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7C0D5A8-F72B-B04C-BF2C-41E9E08AAE8F}"/>
              </a:ext>
            </a:extLst>
          </p:cNvPr>
          <p:cNvSpPr txBox="1"/>
          <p:nvPr/>
        </p:nvSpPr>
        <p:spPr>
          <a:xfrm>
            <a:off x="5497620" y="4632722"/>
            <a:ext cx="3434957" cy="738664"/>
          </a:xfrm>
          <a:prstGeom prst="rect">
            <a:avLst/>
          </a:prstGeom>
          <a:noFill/>
        </p:spPr>
        <p:txBody>
          <a:bodyPr wrap="square">
            <a:spAutoFit/>
          </a:bodyPr>
          <a:lstStyle/>
          <a:p>
            <a:pPr algn="ctr"/>
            <a:r>
              <a:rPr lang="en-US" sz="1050" dirty="0">
                <a:latin typeface="Arial" panose="020B0604020202020204" pitchFamily="34" charset="0"/>
              </a:rPr>
              <a:t>(Source: Caleb Ofori-Boateng from Knight, 2018)</a:t>
            </a:r>
            <a:endParaRPr lang="en-US" sz="1050" dirty="0"/>
          </a:p>
          <a:p>
            <a:pPr algn="ctr"/>
            <a:br>
              <a:rPr lang="en-US" sz="1050" dirty="0"/>
            </a:br>
            <a:br>
              <a:rPr lang="en-US" sz="1050" dirty="0"/>
            </a:br>
            <a:endParaRPr lang="en-US" sz="1050" dirty="0"/>
          </a:p>
        </p:txBody>
      </p:sp>
      <p:pic>
        <p:nvPicPr>
          <p:cNvPr id="12" name="Audio Recording Apr 19, 2022 at 6:49:20 PM" descr="Audio Recording Apr 19, 2022 at 6:49:20 PM">
            <a:hlinkClick r:id="" action="ppaction://media"/>
            <a:extLst>
              <a:ext uri="{FF2B5EF4-FFF2-40B4-BE49-F238E27FC236}">
                <a16:creationId xmlns:a16="http://schemas.microsoft.com/office/drawing/2014/main" id="{46419AE9-3187-4645-BF06-E53069A67A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61854" y="365070"/>
            <a:ext cx="609600" cy="609600"/>
          </a:xfrm>
          <a:prstGeom prst="rect">
            <a:avLst/>
          </a:prstGeom>
        </p:spPr>
      </p:pic>
    </p:spTree>
    <p:extLst>
      <p:ext uri="{BB962C8B-B14F-4D97-AF65-F5344CB8AC3E}">
        <p14:creationId xmlns:p14="http://schemas.microsoft.com/office/powerpoint/2010/main" val="52226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176"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1881</Words>
  <Application>Microsoft Macintosh PowerPoint</Application>
  <PresentationFormat>On-screen Show (16:9)</PresentationFormat>
  <Paragraphs>88</Paragraphs>
  <Slides>10</Slides>
  <Notes>8</Notes>
  <HiddenSlides>0</HiddenSlides>
  <MMClips>9</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Times New Roman</vt:lpstr>
      <vt:lpstr>Simple Light</vt:lpstr>
      <vt:lpstr>PowerPoint Presentation</vt:lpstr>
      <vt:lpstr>Background Information </vt:lpstr>
      <vt:lpstr>PowerPoint Presentation</vt:lpstr>
      <vt:lpstr>Drivers </vt:lpstr>
      <vt:lpstr>Pressures</vt:lpstr>
      <vt:lpstr>States and Trends</vt:lpstr>
      <vt:lpstr>States and Trends</vt:lpstr>
      <vt:lpstr>Impact</vt:lpstr>
      <vt:lpstr>Responses</vt:lpstr>
      <vt:lpstr>Reference Page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Diego Tovar</cp:lastModifiedBy>
  <cp:revision>14</cp:revision>
  <dcterms:modified xsi:type="dcterms:W3CDTF">2022-04-20T04:13:43Z</dcterms:modified>
</cp:coreProperties>
</file>